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3"/>
    <p:sldId id="257" r:id="rId54"/>
    <p:sldId id="258" r:id="rId55"/>
    <p:sldId id="259" r:id="rId56"/>
    <p:sldId id="260" r:id="rId57"/>
    <p:sldId id="261" r:id="rId58"/>
    <p:sldId id="262" r:id="rId59"/>
    <p:sldId id="263" r:id="rId60"/>
    <p:sldId id="264" r:id="rId61"/>
    <p:sldId id="265"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si" charset="1" panose="000005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Open Sans" charset="1" panose="020B0606030504020204"/>
      <p:regular r:id="rId17"/>
    </p:embeddedFont>
    <p:embeddedFont>
      <p:font typeface="Open Sans Bold" charset="1" panose="020B0806030504020204"/>
      <p:regular r:id="rId18"/>
    </p:embeddedFont>
    <p:embeddedFont>
      <p:font typeface="Open Sans Italics" charset="1" panose="020B0606030504020204"/>
      <p:regular r:id="rId19"/>
    </p:embeddedFont>
    <p:embeddedFont>
      <p:font typeface="Open Sans Bold Italics" charset="1" panose="020B0806030504020204"/>
      <p:regular r:id="rId20"/>
    </p:embeddedFont>
    <p:embeddedFont>
      <p:font typeface="Open Sans Light" charset="1" panose="020B0306030504020204"/>
      <p:regular r:id="rId21"/>
    </p:embeddedFont>
    <p:embeddedFont>
      <p:font typeface="Open Sans Light Italics" charset="1" panose="020B0306030504020204"/>
      <p:regular r:id="rId22"/>
    </p:embeddedFont>
    <p:embeddedFont>
      <p:font typeface="Open Sans Ultra-Bold" charset="1" panose="00000000000000000000"/>
      <p:regular r:id="rId23"/>
    </p:embeddedFont>
    <p:embeddedFont>
      <p:font typeface="Open Sans Ultra-Bold Italics" charset="1" panose="00000000000000000000"/>
      <p:regular r:id="rId24"/>
    </p:embeddedFont>
    <p:embeddedFont>
      <p:font typeface="Abhaya Libre" charset="1" panose="02000503000000000000"/>
      <p:regular r:id="rId25"/>
    </p:embeddedFont>
    <p:embeddedFont>
      <p:font typeface="Abhaya Libre Bold" charset="1" panose="02000803000000000000"/>
      <p:regular r:id="rId26"/>
    </p:embeddedFont>
    <p:embeddedFont>
      <p:font typeface="Abhaya Libre Italics" charset="1" panose="02000503000000000000"/>
      <p:regular r:id="rId27"/>
    </p:embeddedFont>
    <p:embeddedFont>
      <p:font typeface="Abhaya Libre Bold Italics" charset="1" panose="02000803000000000000"/>
      <p:regular r:id="rId28"/>
    </p:embeddedFont>
    <p:embeddedFont>
      <p:font typeface="Abhaya Libre Medium" charset="1" panose="02000603000000000000"/>
      <p:regular r:id="rId29"/>
    </p:embeddedFont>
    <p:embeddedFont>
      <p:font typeface="Abhaya Libre Medium Italics" charset="1" panose="02000603000000000000"/>
      <p:regular r:id="rId30"/>
    </p:embeddedFont>
    <p:embeddedFont>
      <p:font typeface="Abhaya Libre Semi-Bold" charset="1" panose="02000703000000000000"/>
      <p:regular r:id="rId31"/>
    </p:embeddedFont>
    <p:embeddedFont>
      <p:font typeface="Abhaya Libre Semi-Bold Italics" charset="1" panose="02000703000000000000"/>
      <p:regular r:id="rId32"/>
    </p:embeddedFont>
    <p:embeddedFont>
      <p:font typeface="Abhaya Libre Ultra-Bold" charset="1" panose="02000803000000000000"/>
      <p:regular r:id="rId33"/>
    </p:embeddedFont>
    <p:embeddedFont>
      <p:font typeface="Abhaya Libre Ultra-Bold Italics" charset="1" panose="02000803000000000000"/>
      <p:regular r:id="rId34"/>
    </p:embeddedFont>
    <p:embeddedFont>
      <p:font typeface="Montserrat" charset="1" panose="00000500000000000000"/>
      <p:regular r:id="rId35"/>
    </p:embeddedFont>
    <p:embeddedFont>
      <p:font typeface="Montserrat Bold" charset="1" panose="00000800000000000000"/>
      <p:regular r:id="rId36"/>
    </p:embeddedFont>
    <p:embeddedFont>
      <p:font typeface="Montserrat Italics" charset="1" panose="00000500000000000000"/>
      <p:regular r:id="rId37"/>
    </p:embeddedFont>
    <p:embeddedFont>
      <p:font typeface="Montserrat Bold Italics" charset="1" panose="00000800000000000000"/>
      <p:regular r:id="rId38"/>
    </p:embeddedFont>
    <p:embeddedFont>
      <p:font typeface="Montserrat Thin" charset="1" panose="00000300000000000000"/>
      <p:regular r:id="rId39"/>
    </p:embeddedFont>
    <p:embeddedFont>
      <p:font typeface="Montserrat Thin Italics" charset="1" panose="00000300000000000000"/>
      <p:regular r:id="rId40"/>
    </p:embeddedFont>
    <p:embeddedFont>
      <p:font typeface="Montserrat Extra-Light" charset="1" panose="00000300000000000000"/>
      <p:regular r:id="rId41"/>
    </p:embeddedFont>
    <p:embeddedFont>
      <p:font typeface="Montserrat Extra-Light Italics" charset="1" panose="00000300000000000000"/>
      <p:regular r:id="rId42"/>
    </p:embeddedFont>
    <p:embeddedFont>
      <p:font typeface="Montserrat Light" charset="1" panose="00000400000000000000"/>
      <p:regular r:id="rId43"/>
    </p:embeddedFont>
    <p:embeddedFont>
      <p:font typeface="Montserrat Light Italics" charset="1" panose="00000400000000000000"/>
      <p:regular r:id="rId44"/>
    </p:embeddedFont>
    <p:embeddedFont>
      <p:font typeface="Montserrat Medium" charset="1" panose="00000600000000000000"/>
      <p:regular r:id="rId45"/>
    </p:embeddedFont>
    <p:embeddedFont>
      <p:font typeface="Montserrat Medium Italics" charset="1" panose="00000600000000000000"/>
      <p:regular r:id="rId46"/>
    </p:embeddedFont>
    <p:embeddedFont>
      <p:font typeface="Montserrat Semi-Bold" charset="1" panose="00000700000000000000"/>
      <p:regular r:id="rId47"/>
    </p:embeddedFont>
    <p:embeddedFont>
      <p:font typeface="Montserrat Semi-Bold Italics" charset="1" panose="00000700000000000000"/>
      <p:regular r:id="rId48"/>
    </p:embeddedFont>
    <p:embeddedFont>
      <p:font typeface="Montserrat Ultra-Bold" charset="1" panose="00000900000000000000"/>
      <p:regular r:id="rId49"/>
    </p:embeddedFont>
    <p:embeddedFont>
      <p:font typeface="Montserrat Ultra-Bold Italics" charset="1" panose="00000900000000000000"/>
      <p:regular r:id="rId50"/>
    </p:embeddedFont>
    <p:embeddedFont>
      <p:font typeface="Montserrat Heavy" charset="1" panose="00000A00000000000000"/>
      <p:regular r:id="rId51"/>
    </p:embeddedFont>
    <p:embeddedFont>
      <p:font typeface="Montserrat Heavy Italics" charset="1" panose="00000A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slides/slide1.xml" Type="http://schemas.openxmlformats.org/officeDocument/2006/relationships/slide"/><Relationship Id="rId54" Target="slides/slide2.xml" Type="http://schemas.openxmlformats.org/officeDocument/2006/relationships/slide"/><Relationship Id="rId55" Target="slides/slide3.xml" Type="http://schemas.openxmlformats.org/officeDocument/2006/relationships/slide"/><Relationship Id="rId56" Target="slides/slide4.xml" Type="http://schemas.openxmlformats.org/officeDocument/2006/relationships/slide"/><Relationship Id="rId57" Target="slides/slide5.xml" Type="http://schemas.openxmlformats.org/officeDocument/2006/relationships/slide"/><Relationship Id="rId58" Target="slides/slide6.xml" Type="http://schemas.openxmlformats.org/officeDocument/2006/relationships/slide"/><Relationship Id="rId59" Target="slides/slide7.xml" Type="http://schemas.openxmlformats.org/officeDocument/2006/relationships/slide"/><Relationship Id="rId6" Target="fonts/font6.fntdata" Type="http://schemas.openxmlformats.org/officeDocument/2006/relationships/font"/><Relationship Id="rId60" Target="slides/slide8.xml" Type="http://schemas.openxmlformats.org/officeDocument/2006/relationships/slide"/><Relationship Id="rId61" Target="slides/slide9.xml" Type="http://schemas.openxmlformats.org/officeDocument/2006/relationships/slide"/><Relationship Id="rId62" Target="slides/slide1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https://drive.google.com/file/d/1JWKCSweZewjp8bMBWILyd5JSPAduR0ym/view?usp=sharing" TargetMode="External" Type="http://schemas.openxmlformats.org/officeDocument/2006/relationships/hyperlink"/><Relationship Id="rId11" Target="../media/image17.jpeg" Type="http://schemas.openxmlformats.org/officeDocument/2006/relationships/image"/><Relationship Id="rId12" Target="../media/VAGEcj_o0hs.mp4" Type="http://schemas.openxmlformats.org/officeDocument/2006/relationships/video"/><Relationship Id="rId13" Target="../media/VAGEcj_o0hs.mp4" Type="http://schemas.microsoft.com/office/2007/relationships/media"/><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 Id="rId5" Target="../media/VAGEAW_BwG4.mp4" Type="http://schemas.openxmlformats.org/officeDocument/2006/relationships/video"/><Relationship Id="rId6" Target="../media/VAGEAW_BwG4.mp4" Type="http://schemas.microsoft.com/office/2007/relationships/media"/><Relationship Id="rId7" Target="../media/image15.png" Type="http://schemas.openxmlformats.org/officeDocument/2006/relationships/image"/><Relationship Id="rId8" Target="https://youtube.com/shorts/HkiVn9cW0uk?feature=share" TargetMode="External" Type="http://schemas.openxmlformats.org/officeDocument/2006/relationships/hyperlink"/><Relationship Id="rId9"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www.arduino.cc/"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4935408" y="2274884"/>
            <a:ext cx="11490744" cy="2251710"/>
          </a:xfrm>
          <a:prstGeom prst="rect">
            <a:avLst/>
          </a:prstGeom>
        </p:spPr>
        <p:txBody>
          <a:bodyPr anchor="t" rtlCol="false" tIns="0" lIns="0" bIns="0" rIns="0">
            <a:spAutoFit/>
          </a:bodyPr>
          <a:lstStyle/>
          <a:p>
            <a:pPr algn="ctr">
              <a:lnSpc>
                <a:spcPts val="5820"/>
              </a:lnSpc>
            </a:pPr>
            <a:r>
              <a:rPr lang="en-US" sz="6000">
                <a:solidFill>
                  <a:srgbClr val="000000"/>
                </a:solidFill>
                <a:latin typeface="Alatsi"/>
              </a:rPr>
              <a:t>NAVIGATION CONTROL OF A FOUR WHEELED ROBOT BASED ON HAND MOTION OF A TELE-OPERATOR</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7239726" y="495401"/>
            <a:ext cx="6882108" cy="1088854"/>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EXPLORATORY PROJECT</a:t>
            </a:r>
          </a:p>
          <a:p>
            <a:pPr algn="ctr">
              <a:lnSpc>
                <a:spcPts val="4376"/>
              </a:lnSpc>
            </a:pPr>
            <a:r>
              <a:rPr lang="en-US" sz="3126">
                <a:solidFill>
                  <a:srgbClr val="000000"/>
                </a:solidFill>
                <a:latin typeface="Alatsi Bold"/>
              </a:rPr>
              <a:t>EC-291</a:t>
            </a:r>
          </a:p>
        </p:txBody>
      </p:sp>
      <p:sp>
        <p:nvSpPr>
          <p:cNvPr name="TextBox 16" id="16"/>
          <p:cNvSpPr txBox="true"/>
          <p:nvPr/>
        </p:nvSpPr>
        <p:spPr>
          <a:xfrm rot="0">
            <a:off x="4387863" y="6737444"/>
            <a:ext cx="6882108" cy="1088854"/>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Ayush Kumar</a:t>
            </a:r>
          </a:p>
          <a:p>
            <a:pPr algn="ctr">
              <a:lnSpc>
                <a:spcPts val="4376"/>
              </a:lnSpc>
            </a:pPr>
            <a:r>
              <a:rPr lang="en-US" sz="3126">
                <a:solidFill>
                  <a:srgbClr val="000000"/>
                </a:solidFill>
                <a:latin typeface="Alatsi Bold"/>
              </a:rPr>
              <a:t>22095019</a:t>
            </a:r>
          </a:p>
        </p:txBody>
      </p:sp>
      <p:sp>
        <p:nvSpPr>
          <p:cNvPr name="TextBox 17" id="17"/>
          <p:cNvSpPr txBox="true"/>
          <p:nvPr/>
        </p:nvSpPr>
        <p:spPr>
          <a:xfrm rot="0">
            <a:off x="10242744" y="6737444"/>
            <a:ext cx="6882108" cy="1088854"/>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Harsh Chawra</a:t>
            </a:r>
          </a:p>
          <a:p>
            <a:pPr algn="ctr">
              <a:lnSpc>
                <a:spcPts val="4376"/>
              </a:lnSpc>
            </a:pPr>
            <a:r>
              <a:rPr lang="en-US" sz="3126">
                <a:solidFill>
                  <a:srgbClr val="000000"/>
                </a:solidFill>
                <a:latin typeface="Alatsi Bold"/>
              </a:rPr>
              <a:t>22095041</a:t>
            </a:r>
          </a:p>
        </p:txBody>
      </p:sp>
      <p:sp>
        <p:nvSpPr>
          <p:cNvPr name="TextBox 18" id="18"/>
          <p:cNvSpPr txBox="true"/>
          <p:nvPr/>
        </p:nvSpPr>
        <p:spPr>
          <a:xfrm rot="0">
            <a:off x="10242744" y="8169446"/>
            <a:ext cx="6882108" cy="1088854"/>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Rajat Kumar</a:t>
            </a:r>
          </a:p>
          <a:p>
            <a:pPr algn="ctr">
              <a:lnSpc>
                <a:spcPts val="4376"/>
              </a:lnSpc>
            </a:pPr>
            <a:r>
              <a:rPr lang="en-US" sz="3126">
                <a:solidFill>
                  <a:srgbClr val="000000"/>
                </a:solidFill>
                <a:latin typeface="Alatsi Bold"/>
              </a:rPr>
              <a:t>22095087</a:t>
            </a:r>
          </a:p>
        </p:txBody>
      </p:sp>
      <p:sp>
        <p:nvSpPr>
          <p:cNvPr name="TextBox 19" id="19"/>
          <p:cNvSpPr txBox="true"/>
          <p:nvPr/>
        </p:nvSpPr>
        <p:spPr>
          <a:xfrm rot="0">
            <a:off x="4387863" y="8169446"/>
            <a:ext cx="6882108" cy="1088854"/>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Mitul Agarwal</a:t>
            </a:r>
          </a:p>
          <a:p>
            <a:pPr algn="ctr">
              <a:lnSpc>
                <a:spcPts val="4376"/>
              </a:lnSpc>
            </a:pPr>
            <a:r>
              <a:rPr lang="en-US" sz="3126">
                <a:solidFill>
                  <a:srgbClr val="000000"/>
                </a:solidFill>
                <a:latin typeface="Alatsi Bold"/>
              </a:rPr>
              <a:t>22095064</a:t>
            </a:r>
          </a:p>
        </p:txBody>
      </p:sp>
      <p:grpSp>
        <p:nvGrpSpPr>
          <p:cNvPr name="Group 20" id="20"/>
          <p:cNvGrpSpPr/>
          <p:nvPr/>
        </p:nvGrpSpPr>
        <p:grpSpPr>
          <a:xfrm rot="0">
            <a:off x="15859155" y="0"/>
            <a:ext cx="1562612" cy="1673225"/>
            <a:chOff x="0" y="0"/>
            <a:chExt cx="2083482" cy="2230967"/>
          </a:xfrm>
        </p:grpSpPr>
        <p:grpSp>
          <p:nvGrpSpPr>
            <p:cNvPr name="Group 21" id="21"/>
            <p:cNvGrpSpPr/>
            <p:nvPr/>
          </p:nvGrpSpPr>
          <p:grpSpPr>
            <a:xfrm rot="0">
              <a:off x="75599" y="0"/>
              <a:ext cx="1932284" cy="2230967"/>
              <a:chOff x="0" y="0"/>
              <a:chExt cx="703982" cy="812800"/>
            </a:xfrm>
          </p:grpSpPr>
          <p:sp>
            <p:nvSpPr>
              <p:cNvPr name="Freeform 22" id="22"/>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3" id="23"/>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a:t>
              </a:r>
            </a:p>
          </p:txBody>
        </p:sp>
      </p:grpSp>
      <p:sp>
        <p:nvSpPr>
          <p:cNvPr name="TextBox 25" id="25"/>
          <p:cNvSpPr txBox="true"/>
          <p:nvPr/>
        </p:nvSpPr>
        <p:spPr>
          <a:xfrm rot="0">
            <a:off x="7239726" y="4947277"/>
            <a:ext cx="6882108" cy="1088854"/>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Advisor :</a:t>
            </a:r>
          </a:p>
          <a:p>
            <a:pPr algn="ctr">
              <a:lnSpc>
                <a:spcPts val="4376"/>
              </a:lnSpc>
            </a:pPr>
            <a:r>
              <a:rPr lang="en-US" sz="3126">
                <a:solidFill>
                  <a:srgbClr val="000000"/>
                </a:solidFill>
                <a:latin typeface="Alatsi Bold"/>
              </a:rPr>
              <a:t>Dr. Thanjai L. Oppili Prasad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392835"/>
            <a:ext cx="15815306"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TEST VIDEOS</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Freeform 10" id="10"/>
          <p:cNvSpPr/>
          <p:nvPr/>
        </p:nvSpPr>
        <p:spPr>
          <a:xfrm flipH="false" flipV="false" rot="0">
            <a:off x="-2162072" y="-104672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1" id="11">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28095" r="0" b="29746"/>
          <a:stretch>
            <a:fillRect/>
          </a:stretch>
        </p:blipFill>
        <p:spPr>
          <a:xfrm flipH="false" flipV="false" rot="0">
            <a:off x="1028700" y="1866816"/>
            <a:ext cx="8892587" cy="6664686"/>
          </a:xfrm>
          <a:prstGeom prst="rect">
            <a:avLst/>
          </a:prstGeom>
        </p:spPr>
      </p:pic>
      <p:sp>
        <p:nvSpPr>
          <p:cNvPr name="Freeform 12" id="12">
            <a:hlinkClick r:id="rId8" tooltip="https://youtube.com/shorts/HkiVn9cW0uk?feature=share"/>
          </p:cNvPr>
          <p:cNvSpPr/>
          <p:nvPr/>
        </p:nvSpPr>
        <p:spPr>
          <a:xfrm flipH="false" flipV="false" rot="0">
            <a:off x="16441632" y="5649909"/>
            <a:ext cx="980135" cy="980135"/>
          </a:xfrm>
          <a:custGeom>
            <a:avLst/>
            <a:gdLst/>
            <a:ahLst/>
            <a:cxnLst/>
            <a:rect r="r" b="b" t="t" l="l"/>
            <a:pathLst>
              <a:path h="980135" w="980135">
                <a:moveTo>
                  <a:pt x="0" y="0"/>
                </a:moveTo>
                <a:lnTo>
                  <a:pt x="980135" y="0"/>
                </a:lnTo>
                <a:lnTo>
                  <a:pt x="980135" y="980135"/>
                </a:lnTo>
                <a:lnTo>
                  <a:pt x="0" y="980135"/>
                </a:lnTo>
                <a:lnTo>
                  <a:pt x="0" y="0"/>
                </a:lnTo>
                <a:close/>
              </a:path>
            </a:pathLst>
          </a:custGeom>
          <a:blipFill>
            <a:blip r:embed="rId7"/>
            <a:stretch>
              <a:fillRect l="0" t="0" r="0" b="0"/>
            </a:stretch>
          </a:blipFill>
        </p:spPr>
      </p:sp>
      <p:sp>
        <p:nvSpPr>
          <p:cNvPr name="Freeform 13" id="13">
            <a:hlinkClick r:id="rId10" tooltip="https://drive.google.com/file/d/1JWKCSweZewjp8bMBWILyd5JSPAduR0ym/view?usp=sharing"/>
          </p:cNvPr>
          <p:cNvSpPr/>
          <p:nvPr/>
        </p:nvSpPr>
        <p:spPr>
          <a:xfrm flipH="false" flipV="false" rot="0">
            <a:off x="16353939" y="2568013"/>
            <a:ext cx="980135" cy="980135"/>
          </a:xfrm>
          <a:custGeom>
            <a:avLst/>
            <a:gdLst/>
            <a:ahLst/>
            <a:cxnLst/>
            <a:rect r="r" b="b" t="t" l="l"/>
            <a:pathLst>
              <a:path h="980135" w="980135">
                <a:moveTo>
                  <a:pt x="0" y="0"/>
                </a:moveTo>
                <a:lnTo>
                  <a:pt x="980135" y="0"/>
                </a:lnTo>
                <a:lnTo>
                  <a:pt x="980135" y="980135"/>
                </a:lnTo>
                <a:lnTo>
                  <a:pt x="0" y="980135"/>
                </a:lnTo>
                <a:lnTo>
                  <a:pt x="0" y="0"/>
                </a:lnTo>
                <a:close/>
              </a:path>
            </a:pathLst>
          </a:custGeom>
          <a:blipFill>
            <a:blip r:embed="rId9"/>
            <a:stretch>
              <a:fillRect l="0" t="0" r="0" b="0"/>
            </a:stretch>
          </a:blipFill>
        </p:spPr>
      </p:sp>
      <p:sp>
        <p:nvSpPr>
          <p:cNvPr name="TextBox 14" id="14"/>
          <p:cNvSpPr txBox="true"/>
          <p:nvPr/>
        </p:nvSpPr>
        <p:spPr>
          <a:xfrm rot="0">
            <a:off x="5702946" y="881933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(BHU)</a:t>
            </a:r>
            <a:r>
              <a:rPr lang="en-US" sz="2700">
                <a:solidFill>
                  <a:srgbClr val="000000"/>
                </a:solidFill>
                <a:latin typeface="Alatsi Bold"/>
              </a:rPr>
              <a:t> | 2024</a:t>
            </a:r>
          </a:p>
        </p:txBody>
      </p:sp>
      <p:pic>
        <p:nvPicPr>
          <p:cNvPr name="Picture 15" id="15">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3047" t="0" r="15595" b="0"/>
          <a:stretch>
            <a:fillRect/>
          </a:stretch>
        </p:blipFill>
        <p:spPr>
          <a:xfrm flipH="false" flipV="false" rot="5400000">
            <a:off x="9849117" y="2895175"/>
            <a:ext cx="6664686" cy="4607968"/>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video>
              <p:cMediaNode vol="100000">
                <p:cTn fill="hold" display="false">
                  <p:stCondLst>
                    <p:cond delay="indefinite"/>
                  </p:stCondLst>
                </p:cTn>
                <p:tgtEl>
                  <p:spTgt spid="15"/>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(BHU)</a:t>
            </a:r>
            <a:r>
              <a:rPr lang="en-US" sz="2700">
                <a:solidFill>
                  <a:srgbClr val="000000"/>
                </a:solidFill>
                <a:latin typeface="Alatsi Bold"/>
              </a:rPr>
              <a:t>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6" id="6"/>
          <p:cNvSpPr txBox="true"/>
          <p:nvPr/>
        </p:nvSpPr>
        <p:spPr>
          <a:xfrm rot="0">
            <a:off x="2553980" y="381730"/>
            <a:ext cx="13180039"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INTRODUCTION</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12" id="12"/>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986882" y="2135902"/>
            <a:ext cx="4507941" cy="6005583"/>
          </a:xfrm>
          <a:custGeom>
            <a:avLst/>
            <a:gdLst/>
            <a:ahLst/>
            <a:cxnLst/>
            <a:rect r="r" b="b" t="t" l="l"/>
            <a:pathLst>
              <a:path h="6005583" w="4507941">
                <a:moveTo>
                  <a:pt x="0" y="0"/>
                </a:moveTo>
                <a:lnTo>
                  <a:pt x="4507941" y="0"/>
                </a:lnTo>
                <a:lnTo>
                  <a:pt x="4507941" y="6005584"/>
                </a:lnTo>
                <a:lnTo>
                  <a:pt x="0" y="6005584"/>
                </a:lnTo>
                <a:lnTo>
                  <a:pt x="0" y="0"/>
                </a:lnTo>
                <a:close/>
              </a:path>
            </a:pathLst>
          </a:custGeom>
          <a:blipFill>
            <a:blip r:embed="rId4"/>
            <a:stretch>
              <a:fillRect l="0" t="0" r="0" b="0"/>
            </a:stretch>
          </a:blipFill>
          <a:ln w="85725" cap="sq">
            <a:solidFill>
              <a:srgbClr val="000000"/>
            </a:solidFill>
            <a:prstDash val="solid"/>
            <a:miter/>
          </a:ln>
        </p:spPr>
      </p:sp>
      <p:sp>
        <p:nvSpPr>
          <p:cNvPr name="TextBox 14" id="14"/>
          <p:cNvSpPr txBox="true"/>
          <p:nvPr/>
        </p:nvSpPr>
        <p:spPr>
          <a:xfrm rot="0">
            <a:off x="1503627" y="1941469"/>
            <a:ext cx="9370668" cy="6318250"/>
          </a:xfrm>
          <a:prstGeom prst="rect">
            <a:avLst/>
          </a:prstGeom>
        </p:spPr>
        <p:txBody>
          <a:bodyPr anchor="t" rtlCol="false" tIns="0" lIns="0" bIns="0" rIns="0">
            <a:spAutoFit/>
          </a:bodyPr>
          <a:lstStyle/>
          <a:p>
            <a:pPr algn="just">
              <a:lnSpc>
                <a:spcPts val="5599"/>
              </a:lnSpc>
            </a:pPr>
            <a:r>
              <a:rPr lang="en-US" sz="3999">
                <a:solidFill>
                  <a:srgbClr val="000000"/>
                </a:solidFill>
                <a:latin typeface="Alatsi Bold"/>
              </a:rPr>
              <a:t>The project aims to develop a 4-wheeled robot that responds to hand-based control. It uses sensors on a glove to track your hand's movements and sends the data to a microcontroller, which controls the robot. This lets you direct the robot forward, backward, left, or right with simple hand motion, creating a more natural way to control 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236347" y="447675"/>
            <a:ext cx="15815306"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OPERATOR - CONTROL</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(BHU)</a:t>
            </a:r>
            <a:r>
              <a:rPr lang="en-US" sz="2700">
                <a:solidFill>
                  <a:srgbClr val="000000"/>
                </a:solidFill>
                <a:latin typeface="Alatsi Bold"/>
              </a:rPr>
              <a:t> | 2024</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
        <p:nvSpPr>
          <p:cNvPr name="Freeform 11" id="11"/>
          <p:cNvSpPr/>
          <p:nvPr/>
        </p:nvSpPr>
        <p:spPr>
          <a:xfrm flipH="false" flipV="false" rot="0">
            <a:off x="-2099496"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85190" y="5562600"/>
            <a:ext cx="12499864" cy="2615506"/>
          </a:xfrm>
          <a:custGeom>
            <a:avLst/>
            <a:gdLst/>
            <a:ahLst/>
            <a:cxnLst/>
            <a:rect r="r" b="b" t="t" l="l"/>
            <a:pathLst>
              <a:path h="2615506" w="12499864">
                <a:moveTo>
                  <a:pt x="0" y="0"/>
                </a:moveTo>
                <a:lnTo>
                  <a:pt x="12499864" y="0"/>
                </a:lnTo>
                <a:lnTo>
                  <a:pt x="12499864" y="2615506"/>
                </a:lnTo>
                <a:lnTo>
                  <a:pt x="0" y="2615506"/>
                </a:lnTo>
                <a:lnTo>
                  <a:pt x="0" y="0"/>
                </a:lnTo>
                <a:close/>
              </a:path>
            </a:pathLst>
          </a:custGeom>
          <a:blipFill>
            <a:blip r:embed="rId4"/>
            <a:stretch>
              <a:fillRect l="-1475" t="-1071" r="-1001" b="-1071"/>
            </a:stretch>
          </a:blipFill>
          <a:ln w="38100" cap="sq">
            <a:solidFill>
              <a:srgbClr val="000000"/>
            </a:solidFill>
            <a:prstDash val="solid"/>
            <a:miter/>
          </a:ln>
        </p:spPr>
      </p:sp>
      <p:sp>
        <p:nvSpPr>
          <p:cNvPr name="Freeform 13" id="13"/>
          <p:cNvSpPr/>
          <p:nvPr/>
        </p:nvSpPr>
        <p:spPr>
          <a:xfrm flipH="false" flipV="false" rot="0">
            <a:off x="85190" y="2365160"/>
            <a:ext cx="12499864" cy="2778340"/>
          </a:xfrm>
          <a:custGeom>
            <a:avLst/>
            <a:gdLst/>
            <a:ahLst/>
            <a:cxnLst/>
            <a:rect r="r" b="b" t="t" l="l"/>
            <a:pathLst>
              <a:path h="2778340" w="12499864">
                <a:moveTo>
                  <a:pt x="0" y="0"/>
                </a:moveTo>
                <a:lnTo>
                  <a:pt x="12499864" y="0"/>
                </a:lnTo>
                <a:lnTo>
                  <a:pt x="12499864" y="2778340"/>
                </a:lnTo>
                <a:lnTo>
                  <a:pt x="0" y="2778340"/>
                </a:lnTo>
                <a:lnTo>
                  <a:pt x="0" y="0"/>
                </a:lnTo>
                <a:close/>
              </a:path>
            </a:pathLst>
          </a:custGeom>
          <a:blipFill>
            <a:blip r:embed="rId5"/>
            <a:stretch>
              <a:fillRect l="0" t="0" r="0" b="-19144"/>
            </a:stretch>
          </a:blipFill>
          <a:ln w="38100" cap="sq">
            <a:solidFill>
              <a:srgbClr val="000000"/>
            </a:solidFill>
            <a:prstDash val="solid"/>
            <a:miter/>
          </a:ln>
        </p:spPr>
      </p:sp>
      <p:sp>
        <p:nvSpPr>
          <p:cNvPr name="Freeform 14" id="14"/>
          <p:cNvSpPr/>
          <p:nvPr/>
        </p:nvSpPr>
        <p:spPr>
          <a:xfrm flipH="false" flipV="false" rot="0">
            <a:off x="12959910" y="2365160"/>
            <a:ext cx="5798491" cy="5812946"/>
          </a:xfrm>
          <a:custGeom>
            <a:avLst/>
            <a:gdLst/>
            <a:ahLst/>
            <a:cxnLst/>
            <a:rect r="r" b="b" t="t" l="l"/>
            <a:pathLst>
              <a:path h="5812946" w="5798491">
                <a:moveTo>
                  <a:pt x="0" y="0"/>
                </a:moveTo>
                <a:lnTo>
                  <a:pt x="5798490" y="0"/>
                </a:lnTo>
                <a:lnTo>
                  <a:pt x="5798490" y="5812946"/>
                </a:lnTo>
                <a:lnTo>
                  <a:pt x="0" y="5812946"/>
                </a:lnTo>
                <a:lnTo>
                  <a:pt x="0" y="0"/>
                </a:lnTo>
                <a:close/>
              </a:path>
            </a:pathLst>
          </a:custGeom>
          <a:blipFill>
            <a:blip r:embed="rId6"/>
            <a:stretch>
              <a:fillRect l="0" t="-5880" r="0" b="0"/>
            </a:stretch>
          </a:blipFill>
          <a:ln w="38100" cap="sq">
            <a:solidFill>
              <a:srgbClr val="000000"/>
            </a:solidFill>
            <a:prstDash val="dash"/>
            <a:miter/>
          </a:ln>
        </p:spPr>
      </p:sp>
      <p:sp>
        <p:nvSpPr>
          <p:cNvPr name="TextBox 15" id="15"/>
          <p:cNvSpPr txBox="true"/>
          <p:nvPr/>
        </p:nvSpPr>
        <p:spPr>
          <a:xfrm rot="0">
            <a:off x="11430169" y="5617819"/>
            <a:ext cx="821234"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LEFT</a:t>
            </a:r>
          </a:p>
        </p:txBody>
      </p:sp>
      <p:sp>
        <p:nvSpPr>
          <p:cNvPr name="TextBox 16" id="16"/>
          <p:cNvSpPr txBox="true"/>
          <p:nvPr/>
        </p:nvSpPr>
        <p:spPr>
          <a:xfrm rot="0">
            <a:off x="3788908" y="5617819"/>
            <a:ext cx="1139875"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RIGHT</a:t>
            </a:r>
          </a:p>
        </p:txBody>
      </p:sp>
      <p:sp>
        <p:nvSpPr>
          <p:cNvPr name="TextBox 17" id="17"/>
          <p:cNvSpPr txBox="true"/>
          <p:nvPr/>
        </p:nvSpPr>
        <p:spPr>
          <a:xfrm rot="0">
            <a:off x="4656175" y="2496552"/>
            <a:ext cx="1835497"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FORWARD</a:t>
            </a:r>
          </a:p>
        </p:txBody>
      </p:sp>
      <p:sp>
        <p:nvSpPr>
          <p:cNvPr name="TextBox 18" id="18"/>
          <p:cNvSpPr txBox="true"/>
          <p:nvPr/>
        </p:nvSpPr>
        <p:spPr>
          <a:xfrm rot="0">
            <a:off x="10295280" y="2496552"/>
            <a:ext cx="2076748"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BACKWARD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3764167" y="663059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53980" y="447675"/>
            <a:ext cx="13180039"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APPLICATIONS</a:t>
            </a:r>
          </a:p>
        </p:txBody>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
        <p:nvSpPr>
          <p:cNvPr name="Freeform 9" id="9"/>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110957" y="2791182"/>
            <a:ext cx="5319212" cy="5549420"/>
          </a:xfrm>
          <a:custGeom>
            <a:avLst/>
            <a:gdLst/>
            <a:ahLst/>
            <a:cxnLst/>
            <a:rect r="r" b="b" t="t" l="l"/>
            <a:pathLst>
              <a:path h="5549420" w="5319212">
                <a:moveTo>
                  <a:pt x="0" y="0"/>
                </a:moveTo>
                <a:lnTo>
                  <a:pt x="5319212" y="0"/>
                </a:lnTo>
                <a:lnTo>
                  <a:pt x="5319212" y="5549420"/>
                </a:lnTo>
                <a:lnTo>
                  <a:pt x="0" y="5549420"/>
                </a:lnTo>
                <a:lnTo>
                  <a:pt x="0" y="0"/>
                </a:lnTo>
                <a:close/>
              </a:path>
            </a:pathLst>
          </a:custGeom>
          <a:blipFill>
            <a:blip r:embed="rId4"/>
            <a:stretch>
              <a:fillRect l="0" t="-319" r="0" b="-948"/>
            </a:stretch>
          </a:blipFill>
          <a:ln w="38100" cap="sq">
            <a:solidFill>
              <a:srgbClr val="000000"/>
            </a:solidFill>
            <a:prstDash val="solid"/>
            <a:miter/>
          </a:ln>
        </p:spPr>
      </p:sp>
      <p:sp>
        <p:nvSpPr>
          <p:cNvPr name="Freeform 11" id="11"/>
          <p:cNvSpPr/>
          <p:nvPr/>
        </p:nvSpPr>
        <p:spPr>
          <a:xfrm flipH="false" flipV="false" rot="0">
            <a:off x="11617898" y="2785577"/>
            <a:ext cx="6430535" cy="5549420"/>
          </a:xfrm>
          <a:custGeom>
            <a:avLst/>
            <a:gdLst/>
            <a:ahLst/>
            <a:cxnLst/>
            <a:rect r="r" b="b" t="t" l="l"/>
            <a:pathLst>
              <a:path h="5549420" w="6430535">
                <a:moveTo>
                  <a:pt x="0" y="0"/>
                </a:moveTo>
                <a:lnTo>
                  <a:pt x="6430536" y="0"/>
                </a:lnTo>
                <a:lnTo>
                  <a:pt x="6430536" y="5549419"/>
                </a:lnTo>
                <a:lnTo>
                  <a:pt x="0" y="5549419"/>
                </a:lnTo>
                <a:lnTo>
                  <a:pt x="0" y="0"/>
                </a:lnTo>
                <a:close/>
              </a:path>
            </a:pathLst>
          </a:custGeom>
          <a:blipFill>
            <a:blip r:embed="rId5"/>
            <a:stretch>
              <a:fillRect l="-2556" t="0" r="-2556" b="-3309"/>
            </a:stretch>
          </a:blipFill>
          <a:ln w="38100" cap="sq">
            <a:solidFill>
              <a:srgbClr val="000000"/>
            </a:solidFill>
            <a:prstDash val="solid"/>
            <a:miter/>
          </a:ln>
        </p:spPr>
      </p:sp>
      <p:sp>
        <p:nvSpPr>
          <p:cNvPr name="Freeform 12" id="12"/>
          <p:cNvSpPr/>
          <p:nvPr/>
        </p:nvSpPr>
        <p:spPr>
          <a:xfrm flipH="false" flipV="false" rot="0">
            <a:off x="206324" y="2785577"/>
            <a:ext cx="5606763" cy="5549420"/>
          </a:xfrm>
          <a:custGeom>
            <a:avLst/>
            <a:gdLst/>
            <a:ahLst/>
            <a:cxnLst/>
            <a:rect r="r" b="b" t="t" l="l"/>
            <a:pathLst>
              <a:path h="5549420" w="5606763">
                <a:moveTo>
                  <a:pt x="0" y="0"/>
                </a:moveTo>
                <a:lnTo>
                  <a:pt x="5606763" y="0"/>
                </a:lnTo>
                <a:lnTo>
                  <a:pt x="5606763" y="5549419"/>
                </a:lnTo>
                <a:lnTo>
                  <a:pt x="0" y="5549419"/>
                </a:lnTo>
                <a:lnTo>
                  <a:pt x="0" y="0"/>
                </a:lnTo>
                <a:close/>
              </a:path>
            </a:pathLst>
          </a:custGeom>
          <a:blipFill>
            <a:blip r:embed="rId6"/>
            <a:stretch>
              <a:fillRect l="-48661" t="0" r="-30162" b="0"/>
            </a:stretch>
          </a:blipFill>
          <a:ln w="38100" cap="sq">
            <a:solidFill>
              <a:srgbClr val="000000"/>
            </a:solidFill>
            <a:prstDash val="solid"/>
            <a:miter/>
          </a:ln>
        </p:spPr>
      </p:sp>
      <p:sp>
        <p:nvSpPr>
          <p:cNvPr name="TextBox 13" id="13"/>
          <p:cNvSpPr txBox="true"/>
          <p:nvPr/>
        </p:nvSpPr>
        <p:spPr>
          <a:xfrm rot="0">
            <a:off x="2138792" y="8431549"/>
            <a:ext cx="1522809"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GAMING</a:t>
            </a:r>
          </a:p>
        </p:txBody>
      </p:sp>
      <p:sp>
        <p:nvSpPr>
          <p:cNvPr name="TextBox 14" id="14"/>
          <p:cNvSpPr txBox="true"/>
          <p:nvPr/>
        </p:nvSpPr>
        <p:spPr>
          <a:xfrm rot="0">
            <a:off x="7937822" y="8431549"/>
            <a:ext cx="2412355"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WAREHOUSE </a:t>
            </a:r>
          </a:p>
        </p:txBody>
      </p:sp>
      <p:sp>
        <p:nvSpPr>
          <p:cNvPr name="TextBox 15" id="15"/>
          <p:cNvSpPr txBox="true"/>
          <p:nvPr/>
        </p:nvSpPr>
        <p:spPr>
          <a:xfrm rot="0">
            <a:off x="13903256" y="8431549"/>
            <a:ext cx="2388989"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WHEELCHAIR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255588"/>
            <a:ext cx="13180039"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HARDWARE - BLOCK DIAGRAM</a:t>
            </a:r>
          </a:p>
        </p:txBody>
      </p:sp>
      <p:grpSp>
        <p:nvGrpSpPr>
          <p:cNvPr name="Group 3" id="3"/>
          <p:cNvGrpSpPr/>
          <p:nvPr/>
        </p:nvGrpSpPr>
        <p:grpSpPr>
          <a:xfrm rot="0">
            <a:off x="15859155" y="0"/>
            <a:ext cx="1562612" cy="1673225"/>
            <a:chOff x="0" y="0"/>
            <a:chExt cx="2083482" cy="2230967"/>
          </a:xfrm>
        </p:grpSpPr>
        <p:grpSp>
          <p:nvGrpSpPr>
            <p:cNvPr name="Group 4" id="4"/>
            <p:cNvGrpSpPr/>
            <p:nvPr/>
          </p:nvGrpSpPr>
          <p:grpSpPr>
            <a:xfrm rot="0">
              <a:off x="75599" y="0"/>
              <a:ext cx="1932284" cy="2230967"/>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8" id="8"/>
          <p:cNvSpPr/>
          <p:nvPr/>
        </p:nvSpPr>
        <p:spPr>
          <a:xfrm flipH="false" flipV="false" rot="0">
            <a:off x="-3472103" y="-470640"/>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964002" y="4287010"/>
            <a:ext cx="1975619" cy="1237535"/>
            <a:chOff x="0" y="0"/>
            <a:chExt cx="913506" cy="572224"/>
          </a:xfrm>
        </p:grpSpPr>
        <p:sp>
          <p:nvSpPr>
            <p:cNvPr name="Freeform 10" id="10"/>
            <p:cNvSpPr/>
            <p:nvPr/>
          </p:nvSpPr>
          <p:spPr>
            <a:xfrm flipH="false" flipV="false" rot="0">
              <a:off x="0" y="0"/>
              <a:ext cx="913506" cy="572224"/>
            </a:xfrm>
            <a:custGeom>
              <a:avLst/>
              <a:gdLst/>
              <a:ahLst/>
              <a:cxnLst/>
              <a:rect r="r" b="b" t="t" l="l"/>
              <a:pathLst>
                <a:path h="572224" w="913506">
                  <a:moveTo>
                    <a:pt x="199855" y="0"/>
                  </a:moveTo>
                  <a:lnTo>
                    <a:pt x="713651" y="0"/>
                  </a:lnTo>
                  <a:cubicBezTo>
                    <a:pt x="824028" y="0"/>
                    <a:pt x="913506" y="89478"/>
                    <a:pt x="913506" y="199855"/>
                  </a:cubicBezTo>
                  <a:lnTo>
                    <a:pt x="913506" y="372369"/>
                  </a:lnTo>
                  <a:cubicBezTo>
                    <a:pt x="913506" y="482746"/>
                    <a:pt x="824028" y="572224"/>
                    <a:pt x="713651" y="572224"/>
                  </a:cubicBezTo>
                  <a:lnTo>
                    <a:pt x="199855" y="572224"/>
                  </a:lnTo>
                  <a:cubicBezTo>
                    <a:pt x="89478" y="572224"/>
                    <a:pt x="0" y="482746"/>
                    <a:pt x="0" y="372369"/>
                  </a:cubicBezTo>
                  <a:lnTo>
                    <a:pt x="0" y="199855"/>
                  </a:lnTo>
                  <a:cubicBezTo>
                    <a:pt x="0" y="89478"/>
                    <a:pt x="89478" y="0"/>
                    <a:pt x="199855" y="0"/>
                  </a:cubicBezTo>
                  <a:close/>
                </a:path>
              </a:pathLst>
            </a:custGeom>
            <a:solidFill>
              <a:srgbClr val="38B6FF"/>
            </a:solidFill>
          </p:spPr>
        </p:sp>
        <p:sp>
          <p:nvSpPr>
            <p:cNvPr name="TextBox 11" id="11"/>
            <p:cNvSpPr txBox="true"/>
            <p:nvPr/>
          </p:nvSpPr>
          <p:spPr>
            <a:xfrm>
              <a:off x="0" y="-47625"/>
              <a:ext cx="913506" cy="61984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624226" y="4397634"/>
            <a:ext cx="1975619" cy="1237535"/>
            <a:chOff x="0" y="0"/>
            <a:chExt cx="913506" cy="572224"/>
          </a:xfrm>
        </p:grpSpPr>
        <p:sp>
          <p:nvSpPr>
            <p:cNvPr name="Freeform 13" id="13"/>
            <p:cNvSpPr/>
            <p:nvPr/>
          </p:nvSpPr>
          <p:spPr>
            <a:xfrm flipH="false" flipV="false" rot="0">
              <a:off x="0" y="0"/>
              <a:ext cx="913506" cy="572224"/>
            </a:xfrm>
            <a:custGeom>
              <a:avLst/>
              <a:gdLst/>
              <a:ahLst/>
              <a:cxnLst/>
              <a:rect r="r" b="b" t="t" l="l"/>
              <a:pathLst>
                <a:path h="572224" w="913506">
                  <a:moveTo>
                    <a:pt x="199855" y="0"/>
                  </a:moveTo>
                  <a:lnTo>
                    <a:pt x="713651" y="0"/>
                  </a:lnTo>
                  <a:cubicBezTo>
                    <a:pt x="824028" y="0"/>
                    <a:pt x="913506" y="89478"/>
                    <a:pt x="913506" y="199855"/>
                  </a:cubicBezTo>
                  <a:lnTo>
                    <a:pt x="913506" y="372369"/>
                  </a:lnTo>
                  <a:cubicBezTo>
                    <a:pt x="913506" y="482746"/>
                    <a:pt x="824028" y="572224"/>
                    <a:pt x="713651" y="572224"/>
                  </a:cubicBezTo>
                  <a:lnTo>
                    <a:pt x="199855" y="572224"/>
                  </a:lnTo>
                  <a:cubicBezTo>
                    <a:pt x="89478" y="572224"/>
                    <a:pt x="0" y="482746"/>
                    <a:pt x="0" y="372369"/>
                  </a:cubicBezTo>
                  <a:lnTo>
                    <a:pt x="0" y="199855"/>
                  </a:lnTo>
                  <a:cubicBezTo>
                    <a:pt x="0" y="89478"/>
                    <a:pt x="89478" y="0"/>
                    <a:pt x="199855" y="0"/>
                  </a:cubicBezTo>
                  <a:close/>
                </a:path>
              </a:pathLst>
            </a:custGeom>
            <a:solidFill>
              <a:srgbClr val="FF914D"/>
            </a:solidFill>
          </p:spPr>
        </p:sp>
        <p:sp>
          <p:nvSpPr>
            <p:cNvPr name="TextBox 14" id="14"/>
            <p:cNvSpPr txBox="true"/>
            <p:nvPr/>
          </p:nvSpPr>
          <p:spPr>
            <a:xfrm>
              <a:off x="0" y="-47625"/>
              <a:ext cx="913506" cy="61984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623843" y="6603307"/>
            <a:ext cx="1975619" cy="1237535"/>
            <a:chOff x="0" y="0"/>
            <a:chExt cx="913506" cy="572224"/>
          </a:xfrm>
        </p:grpSpPr>
        <p:sp>
          <p:nvSpPr>
            <p:cNvPr name="Freeform 16" id="16"/>
            <p:cNvSpPr/>
            <p:nvPr/>
          </p:nvSpPr>
          <p:spPr>
            <a:xfrm flipH="false" flipV="false" rot="0">
              <a:off x="0" y="0"/>
              <a:ext cx="913506" cy="572224"/>
            </a:xfrm>
            <a:custGeom>
              <a:avLst/>
              <a:gdLst/>
              <a:ahLst/>
              <a:cxnLst/>
              <a:rect r="r" b="b" t="t" l="l"/>
              <a:pathLst>
                <a:path h="572224" w="913506">
                  <a:moveTo>
                    <a:pt x="199855" y="0"/>
                  </a:moveTo>
                  <a:lnTo>
                    <a:pt x="713651" y="0"/>
                  </a:lnTo>
                  <a:cubicBezTo>
                    <a:pt x="824028" y="0"/>
                    <a:pt x="913506" y="89478"/>
                    <a:pt x="913506" y="199855"/>
                  </a:cubicBezTo>
                  <a:lnTo>
                    <a:pt x="913506" y="372369"/>
                  </a:lnTo>
                  <a:cubicBezTo>
                    <a:pt x="913506" y="482746"/>
                    <a:pt x="824028" y="572224"/>
                    <a:pt x="713651" y="572224"/>
                  </a:cubicBezTo>
                  <a:lnTo>
                    <a:pt x="199855" y="572224"/>
                  </a:lnTo>
                  <a:cubicBezTo>
                    <a:pt x="89478" y="572224"/>
                    <a:pt x="0" y="482746"/>
                    <a:pt x="0" y="372369"/>
                  </a:cubicBezTo>
                  <a:lnTo>
                    <a:pt x="0" y="199855"/>
                  </a:lnTo>
                  <a:cubicBezTo>
                    <a:pt x="0" y="89478"/>
                    <a:pt x="89478" y="0"/>
                    <a:pt x="199855" y="0"/>
                  </a:cubicBezTo>
                  <a:close/>
                </a:path>
              </a:pathLst>
            </a:custGeom>
            <a:solidFill>
              <a:srgbClr val="FFDE59"/>
            </a:solidFill>
          </p:spPr>
        </p:sp>
        <p:sp>
          <p:nvSpPr>
            <p:cNvPr name="TextBox 17" id="17"/>
            <p:cNvSpPr txBox="true"/>
            <p:nvPr/>
          </p:nvSpPr>
          <p:spPr>
            <a:xfrm>
              <a:off x="0" y="-47625"/>
              <a:ext cx="913506" cy="619849"/>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5400000">
            <a:off x="11137840" y="5848338"/>
            <a:ext cx="941576" cy="541801"/>
            <a:chOff x="0" y="0"/>
            <a:chExt cx="1412536" cy="812800"/>
          </a:xfrm>
        </p:grpSpPr>
        <p:sp>
          <p:nvSpPr>
            <p:cNvPr name="Freeform 19" id="19"/>
            <p:cNvSpPr/>
            <p:nvPr/>
          </p:nvSpPr>
          <p:spPr>
            <a:xfrm flipH="false" flipV="false" rot="0">
              <a:off x="0" y="0"/>
              <a:ext cx="1412536" cy="812800"/>
            </a:xfrm>
            <a:custGeom>
              <a:avLst/>
              <a:gdLst/>
              <a:ahLst/>
              <a:cxnLst/>
              <a:rect r="r" b="b" t="t" l="l"/>
              <a:pathLst>
                <a:path h="812800" w="1412536">
                  <a:moveTo>
                    <a:pt x="1412536" y="406400"/>
                  </a:moveTo>
                  <a:lnTo>
                    <a:pt x="1006136" y="0"/>
                  </a:lnTo>
                  <a:lnTo>
                    <a:pt x="1006136" y="203200"/>
                  </a:lnTo>
                  <a:lnTo>
                    <a:pt x="0" y="203200"/>
                  </a:lnTo>
                  <a:lnTo>
                    <a:pt x="0" y="609600"/>
                  </a:lnTo>
                  <a:lnTo>
                    <a:pt x="1006136" y="609600"/>
                  </a:lnTo>
                  <a:lnTo>
                    <a:pt x="1006136" y="812800"/>
                  </a:lnTo>
                  <a:lnTo>
                    <a:pt x="1412536" y="406400"/>
                  </a:lnTo>
                  <a:close/>
                </a:path>
              </a:pathLst>
            </a:custGeom>
            <a:solidFill>
              <a:srgbClr val="000000"/>
            </a:solidFill>
          </p:spPr>
        </p:sp>
        <p:sp>
          <p:nvSpPr>
            <p:cNvPr name="TextBox 20" id="20"/>
            <p:cNvSpPr txBox="true"/>
            <p:nvPr/>
          </p:nvSpPr>
          <p:spPr>
            <a:xfrm>
              <a:off x="0" y="155575"/>
              <a:ext cx="1310936" cy="45402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10800000">
            <a:off x="9434617" y="6951174"/>
            <a:ext cx="941576" cy="541801"/>
            <a:chOff x="0" y="0"/>
            <a:chExt cx="1412536" cy="812800"/>
          </a:xfrm>
        </p:grpSpPr>
        <p:sp>
          <p:nvSpPr>
            <p:cNvPr name="Freeform 22" id="22"/>
            <p:cNvSpPr/>
            <p:nvPr/>
          </p:nvSpPr>
          <p:spPr>
            <a:xfrm flipH="false" flipV="false" rot="0">
              <a:off x="0" y="0"/>
              <a:ext cx="1412536" cy="812800"/>
            </a:xfrm>
            <a:custGeom>
              <a:avLst/>
              <a:gdLst/>
              <a:ahLst/>
              <a:cxnLst/>
              <a:rect r="r" b="b" t="t" l="l"/>
              <a:pathLst>
                <a:path h="812800" w="1412536">
                  <a:moveTo>
                    <a:pt x="1412536" y="406400"/>
                  </a:moveTo>
                  <a:lnTo>
                    <a:pt x="1006136" y="0"/>
                  </a:lnTo>
                  <a:lnTo>
                    <a:pt x="1006136" y="203200"/>
                  </a:lnTo>
                  <a:lnTo>
                    <a:pt x="0" y="203200"/>
                  </a:lnTo>
                  <a:lnTo>
                    <a:pt x="0" y="609600"/>
                  </a:lnTo>
                  <a:lnTo>
                    <a:pt x="1006136" y="609600"/>
                  </a:lnTo>
                  <a:lnTo>
                    <a:pt x="1006136" y="812800"/>
                  </a:lnTo>
                  <a:lnTo>
                    <a:pt x="1412536" y="406400"/>
                  </a:lnTo>
                  <a:close/>
                </a:path>
              </a:pathLst>
            </a:custGeom>
            <a:solidFill>
              <a:srgbClr val="000000"/>
            </a:solidFill>
          </p:spPr>
        </p:sp>
        <p:sp>
          <p:nvSpPr>
            <p:cNvPr name="TextBox 23" id="23"/>
            <p:cNvSpPr txBox="true"/>
            <p:nvPr/>
          </p:nvSpPr>
          <p:spPr>
            <a:xfrm>
              <a:off x="0" y="155575"/>
              <a:ext cx="1310936" cy="45402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7398989" y="6515237"/>
            <a:ext cx="1975619" cy="1237535"/>
            <a:chOff x="0" y="0"/>
            <a:chExt cx="913506" cy="572224"/>
          </a:xfrm>
        </p:grpSpPr>
        <p:sp>
          <p:nvSpPr>
            <p:cNvPr name="Freeform 25" id="25"/>
            <p:cNvSpPr/>
            <p:nvPr/>
          </p:nvSpPr>
          <p:spPr>
            <a:xfrm flipH="false" flipV="false" rot="0">
              <a:off x="0" y="0"/>
              <a:ext cx="913506" cy="572224"/>
            </a:xfrm>
            <a:custGeom>
              <a:avLst/>
              <a:gdLst/>
              <a:ahLst/>
              <a:cxnLst/>
              <a:rect r="r" b="b" t="t" l="l"/>
              <a:pathLst>
                <a:path h="572224" w="913506">
                  <a:moveTo>
                    <a:pt x="199855" y="0"/>
                  </a:moveTo>
                  <a:lnTo>
                    <a:pt x="713651" y="0"/>
                  </a:lnTo>
                  <a:cubicBezTo>
                    <a:pt x="824028" y="0"/>
                    <a:pt x="913506" y="89478"/>
                    <a:pt x="913506" y="199855"/>
                  </a:cubicBezTo>
                  <a:lnTo>
                    <a:pt x="913506" y="372369"/>
                  </a:lnTo>
                  <a:cubicBezTo>
                    <a:pt x="913506" y="482746"/>
                    <a:pt x="824028" y="572224"/>
                    <a:pt x="713651" y="572224"/>
                  </a:cubicBezTo>
                  <a:lnTo>
                    <a:pt x="199855" y="572224"/>
                  </a:lnTo>
                  <a:cubicBezTo>
                    <a:pt x="89478" y="572224"/>
                    <a:pt x="0" y="482746"/>
                    <a:pt x="0" y="372369"/>
                  </a:cubicBezTo>
                  <a:lnTo>
                    <a:pt x="0" y="199855"/>
                  </a:lnTo>
                  <a:cubicBezTo>
                    <a:pt x="0" y="89478"/>
                    <a:pt x="89478" y="0"/>
                    <a:pt x="199855" y="0"/>
                  </a:cubicBezTo>
                  <a:close/>
                </a:path>
              </a:pathLst>
            </a:custGeom>
            <a:solidFill>
              <a:srgbClr val="38B6FF"/>
            </a:solidFill>
          </p:spPr>
        </p:sp>
        <p:sp>
          <p:nvSpPr>
            <p:cNvPr name="TextBox 26" id="26"/>
            <p:cNvSpPr txBox="true"/>
            <p:nvPr/>
          </p:nvSpPr>
          <p:spPr>
            <a:xfrm>
              <a:off x="0" y="-47625"/>
              <a:ext cx="913506" cy="619849"/>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1340752" y="7902754"/>
            <a:ext cx="4518403" cy="1559859"/>
            <a:chOff x="0" y="0"/>
            <a:chExt cx="6024537" cy="2079813"/>
          </a:xfrm>
        </p:grpSpPr>
        <p:grpSp>
          <p:nvGrpSpPr>
            <p:cNvPr name="Group 28" id="28"/>
            <p:cNvGrpSpPr/>
            <p:nvPr/>
          </p:nvGrpSpPr>
          <p:grpSpPr>
            <a:xfrm rot="-5400000">
              <a:off x="-266194" y="266194"/>
              <a:ext cx="1254789" cy="722401"/>
              <a:chOff x="0" y="0"/>
              <a:chExt cx="1411809" cy="812800"/>
            </a:xfrm>
          </p:grpSpPr>
          <p:sp>
            <p:nvSpPr>
              <p:cNvPr name="Freeform 29" id="29"/>
              <p:cNvSpPr/>
              <p:nvPr/>
            </p:nvSpPr>
            <p:spPr>
              <a:xfrm flipH="false" flipV="false" rot="0">
                <a:off x="0" y="0"/>
                <a:ext cx="1411809" cy="812800"/>
              </a:xfrm>
              <a:custGeom>
                <a:avLst/>
                <a:gdLst/>
                <a:ahLst/>
                <a:cxnLst/>
                <a:rect r="r" b="b" t="t" l="l"/>
                <a:pathLst>
                  <a:path h="812800" w="1411809">
                    <a:moveTo>
                      <a:pt x="1411809" y="406400"/>
                    </a:moveTo>
                    <a:lnTo>
                      <a:pt x="1005409" y="0"/>
                    </a:lnTo>
                    <a:lnTo>
                      <a:pt x="1005409" y="203200"/>
                    </a:lnTo>
                    <a:lnTo>
                      <a:pt x="0" y="203200"/>
                    </a:lnTo>
                    <a:lnTo>
                      <a:pt x="0" y="609600"/>
                    </a:lnTo>
                    <a:lnTo>
                      <a:pt x="1005409" y="609600"/>
                    </a:lnTo>
                    <a:lnTo>
                      <a:pt x="1005409" y="812800"/>
                    </a:lnTo>
                    <a:lnTo>
                      <a:pt x="1411809" y="406400"/>
                    </a:lnTo>
                    <a:close/>
                  </a:path>
                </a:pathLst>
              </a:custGeom>
              <a:solidFill>
                <a:srgbClr val="000000"/>
              </a:solidFill>
            </p:spPr>
          </p:sp>
          <p:sp>
            <p:nvSpPr>
              <p:cNvPr name="TextBox 30" id="30"/>
              <p:cNvSpPr txBox="true"/>
              <p:nvPr/>
            </p:nvSpPr>
            <p:spPr>
              <a:xfrm>
                <a:off x="0" y="155575"/>
                <a:ext cx="1310209" cy="454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94353" y="1085850"/>
              <a:ext cx="2758696" cy="406855"/>
              <a:chOff x="0" y="0"/>
              <a:chExt cx="544928" cy="80366"/>
            </a:xfrm>
          </p:grpSpPr>
          <p:sp>
            <p:nvSpPr>
              <p:cNvPr name="Freeform 32" id="32"/>
              <p:cNvSpPr/>
              <p:nvPr/>
            </p:nvSpPr>
            <p:spPr>
              <a:xfrm flipH="false" flipV="false" rot="0">
                <a:off x="0" y="0"/>
                <a:ext cx="544928" cy="80366"/>
              </a:xfrm>
              <a:custGeom>
                <a:avLst/>
                <a:gdLst/>
                <a:ahLst/>
                <a:cxnLst/>
                <a:rect r="r" b="b" t="t" l="l"/>
                <a:pathLst>
                  <a:path h="80366" w="544928">
                    <a:moveTo>
                      <a:pt x="0" y="0"/>
                    </a:moveTo>
                    <a:lnTo>
                      <a:pt x="544928" y="0"/>
                    </a:lnTo>
                    <a:lnTo>
                      <a:pt x="544928" y="80366"/>
                    </a:lnTo>
                    <a:lnTo>
                      <a:pt x="0" y="80366"/>
                    </a:lnTo>
                    <a:close/>
                  </a:path>
                </a:pathLst>
              </a:custGeom>
              <a:solidFill>
                <a:srgbClr val="000000"/>
              </a:solidFill>
            </p:spPr>
          </p:sp>
          <p:sp>
            <p:nvSpPr>
              <p:cNvPr name="TextBox 33" id="33"/>
              <p:cNvSpPr txBox="true"/>
              <p:nvPr/>
            </p:nvSpPr>
            <p:spPr>
              <a:xfrm>
                <a:off x="0" y="-47625"/>
                <a:ext cx="544928" cy="127991"/>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3390379" y="429766"/>
              <a:ext cx="2634158" cy="1650047"/>
              <a:chOff x="0" y="0"/>
              <a:chExt cx="913506" cy="572224"/>
            </a:xfrm>
          </p:grpSpPr>
          <p:sp>
            <p:nvSpPr>
              <p:cNvPr name="Freeform 35" id="35"/>
              <p:cNvSpPr/>
              <p:nvPr/>
            </p:nvSpPr>
            <p:spPr>
              <a:xfrm flipH="false" flipV="false" rot="0">
                <a:off x="0" y="0"/>
                <a:ext cx="913506" cy="572224"/>
              </a:xfrm>
              <a:custGeom>
                <a:avLst/>
                <a:gdLst/>
                <a:ahLst/>
                <a:cxnLst/>
                <a:rect r="r" b="b" t="t" l="l"/>
                <a:pathLst>
                  <a:path h="572224" w="913506">
                    <a:moveTo>
                      <a:pt x="199855" y="0"/>
                    </a:moveTo>
                    <a:lnTo>
                      <a:pt x="713651" y="0"/>
                    </a:lnTo>
                    <a:cubicBezTo>
                      <a:pt x="824028" y="0"/>
                      <a:pt x="913506" y="89478"/>
                      <a:pt x="913506" y="199855"/>
                    </a:cubicBezTo>
                    <a:lnTo>
                      <a:pt x="913506" y="372369"/>
                    </a:lnTo>
                    <a:cubicBezTo>
                      <a:pt x="913506" y="482746"/>
                      <a:pt x="824028" y="572224"/>
                      <a:pt x="713651" y="572224"/>
                    </a:cubicBezTo>
                    <a:lnTo>
                      <a:pt x="199855" y="572224"/>
                    </a:lnTo>
                    <a:cubicBezTo>
                      <a:pt x="89478" y="572224"/>
                      <a:pt x="0" y="482746"/>
                      <a:pt x="0" y="372369"/>
                    </a:cubicBezTo>
                    <a:lnTo>
                      <a:pt x="0" y="199855"/>
                    </a:lnTo>
                    <a:cubicBezTo>
                      <a:pt x="0" y="89478"/>
                      <a:pt x="89478" y="0"/>
                      <a:pt x="199855" y="0"/>
                    </a:cubicBezTo>
                    <a:close/>
                  </a:path>
                </a:pathLst>
              </a:custGeom>
              <a:solidFill>
                <a:srgbClr val="00BF63"/>
              </a:solidFill>
            </p:spPr>
          </p:sp>
          <p:sp>
            <p:nvSpPr>
              <p:cNvPr name="TextBox 36" id="36"/>
              <p:cNvSpPr txBox="true"/>
              <p:nvPr/>
            </p:nvSpPr>
            <p:spPr>
              <a:xfrm>
                <a:off x="0" y="-47625"/>
                <a:ext cx="913506" cy="619849"/>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3721279" y="865014"/>
              <a:ext cx="1981174" cy="726851"/>
            </a:xfrm>
            <a:prstGeom prst="rect">
              <a:avLst/>
            </a:prstGeom>
          </p:spPr>
          <p:txBody>
            <a:bodyPr anchor="t" rtlCol="false" tIns="0" lIns="0" bIns="0" rIns="0">
              <a:spAutoFit/>
            </a:bodyPr>
            <a:lstStyle/>
            <a:p>
              <a:pPr algn="ctr">
                <a:lnSpc>
                  <a:spcPts val="2234"/>
                </a:lnSpc>
              </a:pPr>
              <a:r>
                <a:rPr lang="en-US" sz="1595">
                  <a:solidFill>
                    <a:srgbClr val="000000"/>
                  </a:solidFill>
                  <a:latin typeface="Canva Sans Bold"/>
                </a:rPr>
                <a:t>POWER</a:t>
              </a:r>
            </a:p>
            <a:p>
              <a:pPr algn="ctr">
                <a:lnSpc>
                  <a:spcPts val="2234"/>
                </a:lnSpc>
              </a:pPr>
              <a:r>
                <a:rPr lang="en-US" sz="1595">
                  <a:solidFill>
                    <a:srgbClr val="000000"/>
                  </a:solidFill>
                  <a:latin typeface="Canva Sans Bold"/>
                </a:rPr>
                <a:t>SWITCH</a:t>
              </a:r>
            </a:p>
          </p:txBody>
        </p:sp>
      </p:grpSp>
      <p:sp>
        <p:nvSpPr>
          <p:cNvPr name="AutoShape 38" id="38"/>
          <p:cNvSpPr/>
          <p:nvPr/>
        </p:nvSpPr>
        <p:spPr>
          <a:xfrm>
            <a:off x="5299072" y="4713522"/>
            <a:ext cx="4273742" cy="36942"/>
          </a:xfrm>
          <a:prstGeom prst="line">
            <a:avLst/>
          </a:prstGeom>
          <a:ln cap="flat" w="104775">
            <a:solidFill>
              <a:srgbClr val="000000"/>
            </a:solidFill>
            <a:prstDash val="sysDot"/>
            <a:headEnd type="none" len="sm" w="sm"/>
            <a:tailEnd type="arrow" len="sm" w="med"/>
          </a:ln>
        </p:spPr>
      </p:sp>
      <p:sp>
        <p:nvSpPr>
          <p:cNvPr name="AutoShape 39" id="39"/>
          <p:cNvSpPr/>
          <p:nvPr/>
        </p:nvSpPr>
        <p:spPr>
          <a:xfrm>
            <a:off x="5299525" y="5237229"/>
            <a:ext cx="4273742" cy="36942"/>
          </a:xfrm>
          <a:prstGeom prst="line">
            <a:avLst/>
          </a:prstGeom>
          <a:ln cap="flat" w="104775">
            <a:solidFill>
              <a:srgbClr val="000000"/>
            </a:solidFill>
            <a:prstDash val="sysDot"/>
            <a:headEnd type="none" len="sm" w="sm"/>
            <a:tailEnd type="arrow" len="sm" w="med"/>
          </a:ln>
        </p:spPr>
      </p:sp>
      <p:grpSp>
        <p:nvGrpSpPr>
          <p:cNvPr name="Group 40" id="40"/>
          <p:cNvGrpSpPr/>
          <p:nvPr/>
        </p:nvGrpSpPr>
        <p:grpSpPr>
          <a:xfrm rot="0">
            <a:off x="13883536" y="4444225"/>
            <a:ext cx="1975619" cy="1237535"/>
            <a:chOff x="0" y="0"/>
            <a:chExt cx="913506" cy="572224"/>
          </a:xfrm>
        </p:grpSpPr>
        <p:sp>
          <p:nvSpPr>
            <p:cNvPr name="Freeform 41" id="41"/>
            <p:cNvSpPr/>
            <p:nvPr/>
          </p:nvSpPr>
          <p:spPr>
            <a:xfrm flipH="false" flipV="false" rot="0">
              <a:off x="0" y="0"/>
              <a:ext cx="913506" cy="572224"/>
            </a:xfrm>
            <a:custGeom>
              <a:avLst/>
              <a:gdLst/>
              <a:ahLst/>
              <a:cxnLst/>
              <a:rect r="r" b="b" t="t" l="l"/>
              <a:pathLst>
                <a:path h="572224" w="913506">
                  <a:moveTo>
                    <a:pt x="199855" y="0"/>
                  </a:moveTo>
                  <a:lnTo>
                    <a:pt x="713651" y="0"/>
                  </a:lnTo>
                  <a:cubicBezTo>
                    <a:pt x="824028" y="0"/>
                    <a:pt x="913506" y="89478"/>
                    <a:pt x="913506" y="199855"/>
                  </a:cubicBezTo>
                  <a:lnTo>
                    <a:pt x="913506" y="372369"/>
                  </a:lnTo>
                  <a:cubicBezTo>
                    <a:pt x="913506" y="482746"/>
                    <a:pt x="824028" y="572224"/>
                    <a:pt x="713651" y="572224"/>
                  </a:cubicBezTo>
                  <a:lnTo>
                    <a:pt x="199855" y="572224"/>
                  </a:lnTo>
                  <a:cubicBezTo>
                    <a:pt x="89478" y="572224"/>
                    <a:pt x="0" y="482746"/>
                    <a:pt x="0" y="372369"/>
                  </a:cubicBezTo>
                  <a:lnTo>
                    <a:pt x="0" y="199855"/>
                  </a:lnTo>
                  <a:cubicBezTo>
                    <a:pt x="0" y="89478"/>
                    <a:pt x="89478" y="0"/>
                    <a:pt x="199855" y="0"/>
                  </a:cubicBezTo>
                  <a:close/>
                </a:path>
              </a:pathLst>
            </a:custGeom>
            <a:solidFill>
              <a:srgbClr val="FFBD59"/>
            </a:solidFill>
          </p:spPr>
        </p:sp>
        <p:sp>
          <p:nvSpPr>
            <p:cNvPr name="TextBox 42" id="42"/>
            <p:cNvSpPr txBox="true"/>
            <p:nvPr/>
          </p:nvSpPr>
          <p:spPr>
            <a:xfrm>
              <a:off x="0" y="-47625"/>
              <a:ext cx="913506" cy="619849"/>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10800000">
            <a:off x="12694310" y="4846852"/>
            <a:ext cx="941576" cy="541801"/>
            <a:chOff x="0" y="0"/>
            <a:chExt cx="1412536" cy="812800"/>
          </a:xfrm>
        </p:grpSpPr>
        <p:sp>
          <p:nvSpPr>
            <p:cNvPr name="Freeform 44" id="44"/>
            <p:cNvSpPr/>
            <p:nvPr/>
          </p:nvSpPr>
          <p:spPr>
            <a:xfrm flipH="false" flipV="false" rot="0">
              <a:off x="0" y="0"/>
              <a:ext cx="1412536" cy="812800"/>
            </a:xfrm>
            <a:custGeom>
              <a:avLst/>
              <a:gdLst/>
              <a:ahLst/>
              <a:cxnLst/>
              <a:rect r="r" b="b" t="t" l="l"/>
              <a:pathLst>
                <a:path h="812800" w="1412536">
                  <a:moveTo>
                    <a:pt x="1412536" y="406400"/>
                  </a:moveTo>
                  <a:lnTo>
                    <a:pt x="1006136" y="0"/>
                  </a:lnTo>
                  <a:lnTo>
                    <a:pt x="1006136" y="203200"/>
                  </a:lnTo>
                  <a:lnTo>
                    <a:pt x="0" y="203200"/>
                  </a:lnTo>
                  <a:lnTo>
                    <a:pt x="0" y="609600"/>
                  </a:lnTo>
                  <a:lnTo>
                    <a:pt x="1006136" y="609600"/>
                  </a:lnTo>
                  <a:lnTo>
                    <a:pt x="1006136" y="812800"/>
                  </a:lnTo>
                  <a:lnTo>
                    <a:pt x="1412536" y="406400"/>
                  </a:lnTo>
                  <a:close/>
                </a:path>
              </a:pathLst>
            </a:custGeom>
            <a:solidFill>
              <a:srgbClr val="000000"/>
            </a:solidFill>
          </p:spPr>
        </p:sp>
        <p:sp>
          <p:nvSpPr>
            <p:cNvPr name="TextBox 45" id="45"/>
            <p:cNvSpPr txBox="true"/>
            <p:nvPr/>
          </p:nvSpPr>
          <p:spPr>
            <a:xfrm>
              <a:off x="0" y="155575"/>
              <a:ext cx="1310936" cy="454025"/>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3883536" y="6665219"/>
            <a:ext cx="1975619" cy="1237535"/>
            <a:chOff x="0" y="0"/>
            <a:chExt cx="913506" cy="572224"/>
          </a:xfrm>
        </p:grpSpPr>
        <p:sp>
          <p:nvSpPr>
            <p:cNvPr name="Freeform 47" id="47"/>
            <p:cNvSpPr/>
            <p:nvPr/>
          </p:nvSpPr>
          <p:spPr>
            <a:xfrm flipH="false" flipV="false" rot="0">
              <a:off x="0" y="0"/>
              <a:ext cx="913506" cy="572224"/>
            </a:xfrm>
            <a:custGeom>
              <a:avLst/>
              <a:gdLst/>
              <a:ahLst/>
              <a:cxnLst/>
              <a:rect r="r" b="b" t="t" l="l"/>
              <a:pathLst>
                <a:path h="572224" w="913506">
                  <a:moveTo>
                    <a:pt x="199855" y="0"/>
                  </a:moveTo>
                  <a:lnTo>
                    <a:pt x="713651" y="0"/>
                  </a:lnTo>
                  <a:cubicBezTo>
                    <a:pt x="824028" y="0"/>
                    <a:pt x="913506" y="89478"/>
                    <a:pt x="913506" y="199855"/>
                  </a:cubicBezTo>
                  <a:lnTo>
                    <a:pt x="913506" y="372369"/>
                  </a:lnTo>
                  <a:cubicBezTo>
                    <a:pt x="913506" y="482746"/>
                    <a:pt x="824028" y="572224"/>
                    <a:pt x="713651" y="572224"/>
                  </a:cubicBezTo>
                  <a:lnTo>
                    <a:pt x="199855" y="572224"/>
                  </a:lnTo>
                  <a:cubicBezTo>
                    <a:pt x="89478" y="572224"/>
                    <a:pt x="0" y="482746"/>
                    <a:pt x="0" y="372369"/>
                  </a:cubicBezTo>
                  <a:lnTo>
                    <a:pt x="0" y="199855"/>
                  </a:lnTo>
                  <a:cubicBezTo>
                    <a:pt x="0" y="89478"/>
                    <a:pt x="89478" y="0"/>
                    <a:pt x="199855" y="0"/>
                  </a:cubicBezTo>
                  <a:close/>
                </a:path>
              </a:pathLst>
            </a:custGeom>
            <a:solidFill>
              <a:srgbClr val="FFDE59"/>
            </a:solidFill>
          </p:spPr>
        </p:sp>
        <p:sp>
          <p:nvSpPr>
            <p:cNvPr name="TextBox 48" id="48"/>
            <p:cNvSpPr txBox="true"/>
            <p:nvPr/>
          </p:nvSpPr>
          <p:spPr>
            <a:xfrm>
              <a:off x="0" y="-47625"/>
              <a:ext cx="913506" cy="619849"/>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5400000">
            <a:off x="3453365" y="5691285"/>
            <a:ext cx="941576" cy="541801"/>
            <a:chOff x="0" y="0"/>
            <a:chExt cx="1412536" cy="812800"/>
          </a:xfrm>
        </p:grpSpPr>
        <p:sp>
          <p:nvSpPr>
            <p:cNvPr name="Freeform 50" id="50"/>
            <p:cNvSpPr/>
            <p:nvPr/>
          </p:nvSpPr>
          <p:spPr>
            <a:xfrm flipH="false" flipV="false" rot="0">
              <a:off x="0" y="0"/>
              <a:ext cx="1412536" cy="812800"/>
            </a:xfrm>
            <a:custGeom>
              <a:avLst/>
              <a:gdLst/>
              <a:ahLst/>
              <a:cxnLst/>
              <a:rect r="r" b="b" t="t" l="l"/>
              <a:pathLst>
                <a:path h="812800" w="1412536">
                  <a:moveTo>
                    <a:pt x="1412536" y="406400"/>
                  </a:moveTo>
                  <a:lnTo>
                    <a:pt x="1006136" y="0"/>
                  </a:lnTo>
                  <a:lnTo>
                    <a:pt x="1006136" y="203200"/>
                  </a:lnTo>
                  <a:lnTo>
                    <a:pt x="0" y="203200"/>
                  </a:lnTo>
                  <a:lnTo>
                    <a:pt x="0" y="609600"/>
                  </a:lnTo>
                  <a:lnTo>
                    <a:pt x="1006136" y="609600"/>
                  </a:lnTo>
                  <a:lnTo>
                    <a:pt x="1006136" y="812800"/>
                  </a:lnTo>
                  <a:lnTo>
                    <a:pt x="1412536" y="406400"/>
                  </a:lnTo>
                  <a:close/>
                </a:path>
              </a:pathLst>
            </a:custGeom>
            <a:solidFill>
              <a:srgbClr val="000000"/>
            </a:solidFill>
          </p:spPr>
        </p:sp>
        <p:sp>
          <p:nvSpPr>
            <p:cNvPr name="TextBox 51" id="51"/>
            <p:cNvSpPr txBox="true"/>
            <p:nvPr/>
          </p:nvSpPr>
          <p:spPr>
            <a:xfrm>
              <a:off x="0" y="155575"/>
              <a:ext cx="1310936" cy="454025"/>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5400000">
            <a:off x="14400558" y="5957847"/>
            <a:ext cx="941576" cy="541801"/>
            <a:chOff x="0" y="0"/>
            <a:chExt cx="1412536" cy="812800"/>
          </a:xfrm>
        </p:grpSpPr>
        <p:sp>
          <p:nvSpPr>
            <p:cNvPr name="Freeform 53" id="53"/>
            <p:cNvSpPr/>
            <p:nvPr/>
          </p:nvSpPr>
          <p:spPr>
            <a:xfrm flipH="false" flipV="false" rot="0">
              <a:off x="0" y="0"/>
              <a:ext cx="1412536" cy="812800"/>
            </a:xfrm>
            <a:custGeom>
              <a:avLst/>
              <a:gdLst/>
              <a:ahLst/>
              <a:cxnLst/>
              <a:rect r="r" b="b" t="t" l="l"/>
              <a:pathLst>
                <a:path h="812800" w="1412536">
                  <a:moveTo>
                    <a:pt x="1412536" y="406400"/>
                  </a:moveTo>
                  <a:lnTo>
                    <a:pt x="1006136" y="0"/>
                  </a:lnTo>
                  <a:lnTo>
                    <a:pt x="1006136" y="203200"/>
                  </a:lnTo>
                  <a:lnTo>
                    <a:pt x="0" y="203200"/>
                  </a:lnTo>
                  <a:lnTo>
                    <a:pt x="0" y="609600"/>
                  </a:lnTo>
                  <a:lnTo>
                    <a:pt x="1006136" y="609600"/>
                  </a:lnTo>
                  <a:lnTo>
                    <a:pt x="1006136" y="812800"/>
                  </a:lnTo>
                  <a:lnTo>
                    <a:pt x="1412536" y="406400"/>
                  </a:lnTo>
                  <a:close/>
                </a:path>
              </a:pathLst>
            </a:custGeom>
            <a:solidFill>
              <a:srgbClr val="000000"/>
            </a:solidFill>
          </p:spPr>
        </p:sp>
        <p:sp>
          <p:nvSpPr>
            <p:cNvPr name="TextBox 54" id="54"/>
            <p:cNvSpPr txBox="true"/>
            <p:nvPr/>
          </p:nvSpPr>
          <p:spPr>
            <a:xfrm>
              <a:off x="0" y="155575"/>
              <a:ext cx="1310936" cy="454025"/>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2964002" y="6507763"/>
            <a:ext cx="1975619" cy="1237535"/>
            <a:chOff x="0" y="0"/>
            <a:chExt cx="913506" cy="572224"/>
          </a:xfrm>
        </p:grpSpPr>
        <p:sp>
          <p:nvSpPr>
            <p:cNvPr name="Freeform 56" id="56"/>
            <p:cNvSpPr/>
            <p:nvPr/>
          </p:nvSpPr>
          <p:spPr>
            <a:xfrm flipH="false" flipV="false" rot="0">
              <a:off x="0" y="0"/>
              <a:ext cx="913506" cy="572224"/>
            </a:xfrm>
            <a:custGeom>
              <a:avLst/>
              <a:gdLst/>
              <a:ahLst/>
              <a:cxnLst/>
              <a:rect r="r" b="b" t="t" l="l"/>
              <a:pathLst>
                <a:path h="572224" w="913506">
                  <a:moveTo>
                    <a:pt x="199855" y="0"/>
                  </a:moveTo>
                  <a:lnTo>
                    <a:pt x="713651" y="0"/>
                  </a:lnTo>
                  <a:cubicBezTo>
                    <a:pt x="824028" y="0"/>
                    <a:pt x="913506" y="89478"/>
                    <a:pt x="913506" y="199855"/>
                  </a:cubicBezTo>
                  <a:lnTo>
                    <a:pt x="913506" y="372369"/>
                  </a:lnTo>
                  <a:cubicBezTo>
                    <a:pt x="913506" y="482746"/>
                    <a:pt x="824028" y="572224"/>
                    <a:pt x="713651" y="572224"/>
                  </a:cubicBezTo>
                  <a:lnTo>
                    <a:pt x="199855" y="572224"/>
                  </a:lnTo>
                  <a:cubicBezTo>
                    <a:pt x="89478" y="572224"/>
                    <a:pt x="0" y="482746"/>
                    <a:pt x="0" y="372369"/>
                  </a:cubicBezTo>
                  <a:lnTo>
                    <a:pt x="0" y="199855"/>
                  </a:lnTo>
                  <a:cubicBezTo>
                    <a:pt x="0" y="89478"/>
                    <a:pt x="89478" y="0"/>
                    <a:pt x="199855" y="0"/>
                  </a:cubicBezTo>
                  <a:close/>
                </a:path>
              </a:pathLst>
            </a:custGeom>
            <a:solidFill>
              <a:srgbClr val="FF3131"/>
            </a:solidFill>
          </p:spPr>
        </p:sp>
        <p:sp>
          <p:nvSpPr>
            <p:cNvPr name="TextBox 57" id="57"/>
            <p:cNvSpPr txBox="true"/>
            <p:nvPr/>
          </p:nvSpPr>
          <p:spPr>
            <a:xfrm>
              <a:off x="0" y="-47625"/>
              <a:ext cx="913506" cy="619849"/>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11530932" y="3363872"/>
            <a:ext cx="2069022" cy="305141"/>
            <a:chOff x="0" y="0"/>
            <a:chExt cx="544928" cy="80366"/>
          </a:xfrm>
        </p:grpSpPr>
        <p:sp>
          <p:nvSpPr>
            <p:cNvPr name="Freeform 59" id="59"/>
            <p:cNvSpPr/>
            <p:nvPr/>
          </p:nvSpPr>
          <p:spPr>
            <a:xfrm flipH="false" flipV="false" rot="0">
              <a:off x="0" y="0"/>
              <a:ext cx="544928" cy="80366"/>
            </a:xfrm>
            <a:custGeom>
              <a:avLst/>
              <a:gdLst/>
              <a:ahLst/>
              <a:cxnLst/>
              <a:rect r="r" b="b" t="t" l="l"/>
              <a:pathLst>
                <a:path h="80366" w="544928">
                  <a:moveTo>
                    <a:pt x="0" y="0"/>
                  </a:moveTo>
                  <a:lnTo>
                    <a:pt x="544928" y="0"/>
                  </a:lnTo>
                  <a:lnTo>
                    <a:pt x="544928" y="80366"/>
                  </a:lnTo>
                  <a:lnTo>
                    <a:pt x="0" y="80366"/>
                  </a:lnTo>
                  <a:close/>
                </a:path>
              </a:pathLst>
            </a:custGeom>
            <a:solidFill>
              <a:srgbClr val="000000"/>
            </a:solidFill>
          </p:spPr>
        </p:sp>
        <p:sp>
          <p:nvSpPr>
            <p:cNvPr name="TextBox 60" id="60"/>
            <p:cNvSpPr txBox="true"/>
            <p:nvPr/>
          </p:nvSpPr>
          <p:spPr>
            <a:xfrm>
              <a:off x="0" y="-47625"/>
              <a:ext cx="544928" cy="127991"/>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5400000">
            <a:off x="11141248" y="3563760"/>
            <a:ext cx="941576" cy="541801"/>
            <a:chOff x="0" y="0"/>
            <a:chExt cx="1412536" cy="812800"/>
          </a:xfrm>
        </p:grpSpPr>
        <p:sp>
          <p:nvSpPr>
            <p:cNvPr name="Freeform 62" id="62"/>
            <p:cNvSpPr/>
            <p:nvPr/>
          </p:nvSpPr>
          <p:spPr>
            <a:xfrm flipH="false" flipV="false" rot="0">
              <a:off x="0" y="0"/>
              <a:ext cx="1412536" cy="812800"/>
            </a:xfrm>
            <a:custGeom>
              <a:avLst/>
              <a:gdLst/>
              <a:ahLst/>
              <a:cxnLst/>
              <a:rect r="r" b="b" t="t" l="l"/>
              <a:pathLst>
                <a:path h="812800" w="1412536">
                  <a:moveTo>
                    <a:pt x="1412536" y="406400"/>
                  </a:moveTo>
                  <a:lnTo>
                    <a:pt x="1006136" y="0"/>
                  </a:lnTo>
                  <a:lnTo>
                    <a:pt x="1006136" y="203200"/>
                  </a:lnTo>
                  <a:lnTo>
                    <a:pt x="0" y="203200"/>
                  </a:lnTo>
                  <a:lnTo>
                    <a:pt x="0" y="609600"/>
                  </a:lnTo>
                  <a:lnTo>
                    <a:pt x="1006136" y="609600"/>
                  </a:lnTo>
                  <a:lnTo>
                    <a:pt x="1006136" y="812800"/>
                  </a:lnTo>
                  <a:lnTo>
                    <a:pt x="1412536" y="406400"/>
                  </a:lnTo>
                  <a:close/>
                </a:path>
              </a:pathLst>
            </a:custGeom>
            <a:solidFill>
              <a:srgbClr val="000000"/>
            </a:solidFill>
          </p:spPr>
        </p:sp>
        <p:sp>
          <p:nvSpPr>
            <p:cNvPr name="TextBox 63" id="63"/>
            <p:cNvSpPr txBox="true"/>
            <p:nvPr/>
          </p:nvSpPr>
          <p:spPr>
            <a:xfrm>
              <a:off x="0" y="155575"/>
              <a:ext cx="1310936" cy="454025"/>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3883536" y="2957026"/>
            <a:ext cx="1975619" cy="1237535"/>
            <a:chOff x="0" y="0"/>
            <a:chExt cx="913506" cy="572224"/>
          </a:xfrm>
        </p:grpSpPr>
        <p:sp>
          <p:nvSpPr>
            <p:cNvPr name="Freeform 65" id="65"/>
            <p:cNvSpPr/>
            <p:nvPr/>
          </p:nvSpPr>
          <p:spPr>
            <a:xfrm flipH="false" flipV="false" rot="0">
              <a:off x="0" y="0"/>
              <a:ext cx="913506" cy="572224"/>
            </a:xfrm>
            <a:custGeom>
              <a:avLst/>
              <a:gdLst/>
              <a:ahLst/>
              <a:cxnLst/>
              <a:rect r="r" b="b" t="t" l="l"/>
              <a:pathLst>
                <a:path h="572224" w="913506">
                  <a:moveTo>
                    <a:pt x="199855" y="0"/>
                  </a:moveTo>
                  <a:lnTo>
                    <a:pt x="713651" y="0"/>
                  </a:lnTo>
                  <a:cubicBezTo>
                    <a:pt x="824028" y="0"/>
                    <a:pt x="913506" y="89478"/>
                    <a:pt x="913506" y="199855"/>
                  </a:cubicBezTo>
                  <a:lnTo>
                    <a:pt x="913506" y="372369"/>
                  </a:lnTo>
                  <a:cubicBezTo>
                    <a:pt x="913506" y="482746"/>
                    <a:pt x="824028" y="572224"/>
                    <a:pt x="713651" y="572224"/>
                  </a:cubicBezTo>
                  <a:lnTo>
                    <a:pt x="199855" y="572224"/>
                  </a:lnTo>
                  <a:cubicBezTo>
                    <a:pt x="89478" y="572224"/>
                    <a:pt x="0" y="482746"/>
                    <a:pt x="0" y="372369"/>
                  </a:cubicBezTo>
                  <a:lnTo>
                    <a:pt x="0" y="199855"/>
                  </a:lnTo>
                  <a:cubicBezTo>
                    <a:pt x="0" y="89478"/>
                    <a:pt x="89478" y="0"/>
                    <a:pt x="199855" y="0"/>
                  </a:cubicBezTo>
                  <a:close/>
                </a:path>
              </a:pathLst>
            </a:custGeom>
            <a:solidFill>
              <a:srgbClr val="FF3131"/>
            </a:solidFill>
          </p:spPr>
        </p:sp>
        <p:sp>
          <p:nvSpPr>
            <p:cNvPr name="TextBox 66" id="66"/>
            <p:cNvSpPr txBox="true"/>
            <p:nvPr/>
          </p:nvSpPr>
          <p:spPr>
            <a:xfrm>
              <a:off x="0" y="-47625"/>
              <a:ext cx="913506" cy="619849"/>
            </a:xfrm>
            <a:prstGeom prst="rect">
              <a:avLst/>
            </a:prstGeom>
          </p:spPr>
          <p:txBody>
            <a:bodyPr anchor="ctr" rtlCol="false" tIns="50800" lIns="50800" bIns="50800" rIns="50800"/>
            <a:lstStyle/>
            <a:p>
              <a:pPr algn="ctr">
                <a:lnSpc>
                  <a:spcPts val="2659"/>
                </a:lnSpc>
              </a:pPr>
            </a:p>
          </p:txBody>
        </p:sp>
      </p:grpSp>
      <p:grpSp>
        <p:nvGrpSpPr>
          <p:cNvPr name="Group 67" id="67"/>
          <p:cNvGrpSpPr/>
          <p:nvPr/>
        </p:nvGrpSpPr>
        <p:grpSpPr>
          <a:xfrm rot="0">
            <a:off x="2398494" y="2007144"/>
            <a:ext cx="3613419" cy="574891"/>
            <a:chOff x="0" y="0"/>
            <a:chExt cx="951682" cy="151412"/>
          </a:xfrm>
        </p:grpSpPr>
        <p:sp>
          <p:nvSpPr>
            <p:cNvPr name="Freeform 68" id="68"/>
            <p:cNvSpPr/>
            <p:nvPr/>
          </p:nvSpPr>
          <p:spPr>
            <a:xfrm flipH="false" flipV="false" rot="0">
              <a:off x="0" y="0"/>
              <a:ext cx="951682" cy="151412"/>
            </a:xfrm>
            <a:custGeom>
              <a:avLst/>
              <a:gdLst/>
              <a:ahLst/>
              <a:cxnLst/>
              <a:rect r="r" b="b" t="t" l="l"/>
              <a:pathLst>
                <a:path h="151412" w="951682">
                  <a:moveTo>
                    <a:pt x="0" y="0"/>
                  </a:moveTo>
                  <a:lnTo>
                    <a:pt x="951682" y="0"/>
                  </a:lnTo>
                  <a:lnTo>
                    <a:pt x="951682" y="151412"/>
                  </a:lnTo>
                  <a:lnTo>
                    <a:pt x="0" y="151412"/>
                  </a:lnTo>
                  <a:close/>
                </a:path>
              </a:pathLst>
            </a:custGeom>
            <a:solidFill>
              <a:srgbClr val="000000">
                <a:alpha val="0"/>
              </a:srgbClr>
            </a:solidFill>
            <a:ln w="38100" cap="sq">
              <a:solidFill>
                <a:srgbClr val="000000"/>
              </a:solidFill>
              <a:prstDash val="solid"/>
              <a:miter/>
            </a:ln>
          </p:spPr>
        </p:sp>
        <p:sp>
          <p:nvSpPr>
            <p:cNvPr name="TextBox 69" id="69"/>
            <p:cNvSpPr txBox="true"/>
            <p:nvPr/>
          </p:nvSpPr>
          <p:spPr>
            <a:xfrm>
              <a:off x="0" y="-47625"/>
              <a:ext cx="951682" cy="199037"/>
            </a:xfrm>
            <a:prstGeom prst="rect">
              <a:avLst/>
            </a:prstGeom>
          </p:spPr>
          <p:txBody>
            <a:bodyPr anchor="ctr" rtlCol="false" tIns="50800" lIns="50800" bIns="50800" rIns="50800"/>
            <a:lstStyle/>
            <a:p>
              <a:pPr algn="ctr">
                <a:lnSpc>
                  <a:spcPts val="2659"/>
                </a:lnSpc>
              </a:pPr>
            </a:p>
          </p:txBody>
        </p:sp>
      </p:grpSp>
      <p:sp>
        <p:nvSpPr>
          <p:cNvPr name="TextBox 70" id="70"/>
          <p:cNvSpPr txBox="true"/>
          <p:nvPr/>
        </p:nvSpPr>
        <p:spPr>
          <a:xfrm rot="0">
            <a:off x="3189821" y="4631723"/>
            <a:ext cx="1485880" cy="552282"/>
          </a:xfrm>
          <a:prstGeom prst="rect">
            <a:avLst/>
          </a:prstGeom>
        </p:spPr>
        <p:txBody>
          <a:bodyPr anchor="t" rtlCol="false" tIns="0" lIns="0" bIns="0" rIns="0">
            <a:spAutoFit/>
          </a:bodyPr>
          <a:lstStyle/>
          <a:p>
            <a:pPr algn="ctr">
              <a:lnSpc>
                <a:spcPts val="2234"/>
              </a:lnSpc>
            </a:pPr>
            <a:r>
              <a:rPr lang="en-US" sz="1595">
                <a:solidFill>
                  <a:srgbClr val="000000"/>
                </a:solidFill>
                <a:latin typeface="Canva Sans Bold"/>
              </a:rPr>
              <a:t>MPU 6050 Sensor Module</a:t>
            </a:r>
          </a:p>
        </p:txBody>
      </p:sp>
      <p:sp>
        <p:nvSpPr>
          <p:cNvPr name="TextBox 71" id="71"/>
          <p:cNvSpPr txBox="true"/>
          <p:nvPr/>
        </p:nvSpPr>
        <p:spPr>
          <a:xfrm rot="0">
            <a:off x="10869095" y="4785682"/>
            <a:ext cx="1485880" cy="552282"/>
          </a:xfrm>
          <a:prstGeom prst="rect">
            <a:avLst/>
          </a:prstGeom>
        </p:spPr>
        <p:txBody>
          <a:bodyPr anchor="t" rtlCol="false" tIns="0" lIns="0" bIns="0" rIns="0">
            <a:spAutoFit/>
          </a:bodyPr>
          <a:lstStyle/>
          <a:p>
            <a:pPr algn="ctr">
              <a:lnSpc>
                <a:spcPts val="2234"/>
              </a:lnSpc>
            </a:pPr>
            <a:r>
              <a:rPr lang="en-US" sz="1595">
                <a:solidFill>
                  <a:srgbClr val="000000"/>
                </a:solidFill>
                <a:latin typeface="Canva Sans Bold"/>
                <a:hlinkClick r:id="rId4" tooltip="https://www.arduino.cc/"/>
              </a:rPr>
              <a:t>Arduino</a:t>
            </a:r>
          </a:p>
          <a:p>
            <a:pPr algn="ctr">
              <a:lnSpc>
                <a:spcPts val="2234"/>
              </a:lnSpc>
            </a:pPr>
            <a:r>
              <a:rPr lang="en-US" sz="1595">
                <a:solidFill>
                  <a:srgbClr val="000000"/>
                </a:solidFill>
                <a:latin typeface="Canva Sans Bold"/>
              </a:rPr>
              <a:t>UNO</a:t>
            </a:r>
          </a:p>
        </p:txBody>
      </p:sp>
      <p:sp>
        <p:nvSpPr>
          <p:cNvPr name="TextBox 72" id="72"/>
          <p:cNvSpPr txBox="true"/>
          <p:nvPr/>
        </p:nvSpPr>
        <p:spPr>
          <a:xfrm rot="0">
            <a:off x="10865688" y="6940693"/>
            <a:ext cx="1485880" cy="552282"/>
          </a:xfrm>
          <a:prstGeom prst="rect">
            <a:avLst/>
          </a:prstGeom>
        </p:spPr>
        <p:txBody>
          <a:bodyPr anchor="t" rtlCol="false" tIns="0" lIns="0" bIns="0" rIns="0">
            <a:spAutoFit/>
          </a:bodyPr>
          <a:lstStyle/>
          <a:p>
            <a:pPr algn="ctr">
              <a:lnSpc>
                <a:spcPts val="2234"/>
              </a:lnSpc>
            </a:pPr>
            <a:r>
              <a:rPr lang="en-US" sz="1595">
                <a:solidFill>
                  <a:srgbClr val="000000"/>
                </a:solidFill>
                <a:latin typeface="Canva Sans Bold"/>
              </a:rPr>
              <a:t>Motor Driver</a:t>
            </a:r>
          </a:p>
          <a:p>
            <a:pPr algn="ctr">
              <a:lnSpc>
                <a:spcPts val="2234"/>
              </a:lnSpc>
            </a:pPr>
            <a:r>
              <a:rPr lang="en-US" sz="1595">
                <a:solidFill>
                  <a:srgbClr val="000000"/>
                </a:solidFill>
                <a:latin typeface="Canva Sans Bold"/>
              </a:rPr>
              <a:t>L293D</a:t>
            </a:r>
          </a:p>
        </p:txBody>
      </p:sp>
      <p:sp>
        <p:nvSpPr>
          <p:cNvPr name="TextBox 73" id="73"/>
          <p:cNvSpPr txBox="true"/>
          <p:nvPr/>
        </p:nvSpPr>
        <p:spPr>
          <a:xfrm rot="0">
            <a:off x="7643858" y="6914536"/>
            <a:ext cx="1485880" cy="552282"/>
          </a:xfrm>
          <a:prstGeom prst="rect">
            <a:avLst/>
          </a:prstGeom>
        </p:spPr>
        <p:txBody>
          <a:bodyPr anchor="t" rtlCol="false" tIns="0" lIns="0" bIns="0" rIns="0">
            <a:spAutoFit/>
          </a:bodyPr>
          <a:lstStyle/>
          <a:p>
            <a:pPr algn="ctr">
              <a:lnSpc>
                <a:spcPts val="2234"/>
              </a:lnSpc>
            </a:pPr>
            <a:r>
              <a:rPr lang="en-US" sz="1595">
                <a:solidFill>
                  <a:srgbClr val="000000"/>
                </a:solidFill>
                <a:latin typeface="Canva Sans Bold"/>
              </a:rPr>
              <a:t>DC Motors</a:t>
            </a:r>
          </a:p>
          <a:p>
            <a:pPr algn="ctr">
              <a:lnSpc>
                <a:spcPts val="2234"/>
              </a:lnSpc>
            </a:pPr>
            <a:r>
              <a:rPr lang="en-US" sz="1595">
                <a:solidFill>
                  <a:srgbClr val="000000"/>
                </a:solidFill>
                <a:latin typeface="Canva Sans Bold"/>
              </a:rPr>
              <a:t>Left And Right</a:t>
            </a:r>
          </a:p>
        </p:txBody>
      </p:sp>
      <p:sp>
        <p:nvSpPr>
          <p:cNvPr name="TextBox 74" id="74"/>
          <p:cNvSpPr txBox="true"/>
          <p:nvPr/>
        </p:nvSpPr>
        <p:spPr>
          <a:xfrm rot="0">
            <a:off x="2669402" y="2025010"/>
            <a:ext cx="3051303" cy="482219"/>
          </a:xfrm>
          <a:prstGeom prst="rect">
            <a:avLst/>
          </a:prstGeom>
        </p:spPr>
        <p:txBody>
          <a:bodyPr anchor="t" rtlCol="false" tIns="0" lIns="0" bIns="0" rIns="0">
            <a:spAutoFit/>
          </a:bodyPr>
          <a:lstStyle/>
          <a:p>
            <a:pPr algn="ctr">
              <a:lnSpc>
                <a:spcPts val="3930"/>
              </a:lnSpc>
            </a:pPr>
            <a:r>
              <a:rPr lang="en-US" sz="2807">
                <a:solidFill>
                  <a:srgbClr val="000000"/>
                </a:solidFill>
                <a:latin typeface="Canva Sans Bold"/>
              </a:rPr>
              <a:t>Transmitter Side</a:t>
            </a:r>
          </a:p>
        </p:txBody>
      </p:sp>
      <p:sp>
        <p:nvSpPr>
          <p:cNvPr name="TextBox 75" id="75"/>
          <p:cNvSpPr txBox="true"/>
          <p:nvPr/>
        </p:nvSpPr>
        <p:spPr>
          <a:xfrm rot="0">
            <a:off x="11782327" y="2025010"/>
            <a:ext cx="3359919" cy="482219"/>
          </a:xfrm>
          <a:prstGeom prst="rect">
            <a:avLst/>
          </a:prstGeom>
        </p:spPr>
        <p:txBody>
          <a:bodyPr anchor="t" rtlCol="false" tIns="0" lIns="0" bIns="0" rIns="0">
            <a:spAutoFit/>
          </a:bodyPr>
          <a:lstStyle/>
          <a:p>
            <a:pPr algn="ctr">
              <a:lnSpc>
                <a:spcPts val="3930"/>
              </a:lnSpc>
            </a:pPr>
            <a:r>
              <a:rPr lang="en-US" sz="2807">
                <a:solidFill>
                  <a:srgbClr val="000000"/>
                </a:solidFill>
                <a:latin typeface="Canva Sans Bold"/>
              </a:rPr>
              <a:t>Receiver Side</a:t>
            </a:r>
          </a:p>
        </p:txBody>
      </p:sp>
      <p:sp>
        <p:nvSpPr>
          <p:cNvPr name="TextBox 76" id="76"/>
          <p:cNvSpPr txBox="true"/>
          <p:nvPr/>
        </p:nvSpPr>
        <p:spPr>
          <a:xfrm rot="0">
            <a:off x="14125381" y="4781611"/>
            <a:ext cx="1485880" cy="552282"/>
          </a:xfrm>
          <a:prstGeom prst="rect">
            <a:avLst/>
          </a:prstGeom>
        </p:spPr>
        <p:txBody>
          <a:bodyPr anchor="t" rtlCol="false" tIns="0" lIns="0" bIns="0" rIns="0">
            <a:spAutoFit/>
          </a:bodyPr>
          <a:lstStyle/>
          <a:p>
            <a:pPr algn="ctr">
              <a:lnSpc>
                <a:spcPts val="2234"/>
              </a:lnSpc>
            </a:pPr>
            <a:r>
              <a:rPr lang="en-US" sz="1595">
                <a:solidFill>
                  <a:srgbClr val="000000"/>
                </a:solidFill>
                <a:latin typeface="Canva Sans Bold"/>
              </a:rPr>
              <a:t>UltraSonic</a:t>
            </a:r>
          </a:p>
          <a:p>
            <a:pPr algn="ctr">
              <a:lnSpc>
                <a:spcPts val="2234"/>
              </a:lnSpc>
            </a:pPr>
            <a:r>
              <a:rPr lang="en-US" sz="1595">
                <a:solidFill>
                  <a:srgbClr val="000000"/>
                </a:solidFill>
                <a:latin typeface="Canva Sans Bold"/>
              </a:rPr>
              <a:t>Sensor</a:t>
            </a:r>
          </a:p>
        </p:txBody>
      </p:sp>
      <p:sp>
        <p:nvSpPr>
          <p:cNvPr name="TextBox 77" id="77"/>
          <p:cNvSpPr txBox="true"/>
          <p:nvPr/>
        </p:nvSpPr>
        <p:spPr>
          <a:xfrm rot="0">
            <a:off x="14036907" y="7060642"/>
            <a:ext cx="1668877" cy="299915"/>
          </a:xfrm>
          <a:prstGeom prst="rect">
            <a:avLst/>
          </a:prstGeom>
        </p:spPr>
        <p:txBody>
          <a:bodyPr anchor="t" rtlCol="false" tIns="0" lIns="0" bIns="0" rIns="0">
            <a:spAutoFit/>
          </a:bodyPr>
          <a:lstStyle/>
          <a:p>
            <a:pPr algn="ctr">
              <a:lnSpc>
                <a:spcPts val="2509"/>
              </a:lnSpc>
            </a:pPr>
            <a:r>
              <a:rPr lang="en-US" sz="1792">
                <a:solidFill>
                  <a:srgbClr val="000000"/>
                </a:solidFill>
                <a:latin typeface="Canva Sans Bold"/>
              </a:rPr>
              <a:t>Buzzer</a:t>
            </a:r>
          </a:p>
        </p:txBody>
      </p:sp>
      <p:sp>
        <p:nvSpPr>
          <p:cNvPr name="TextBox 78" id="78"/>
          <p:cNvSpPr txBox="true"/>
          <p:nvPr/>
        </p:nvSpPr>
        <p:spPr>
          <a:xfrm rot="0">
            <a:off x="3208871" y="6836102"/>
            <a:ext cx="1485880" cy="552282"/>
          </a:xfrm>
          <a:prstGeom prst="rect">
            <a:avLst/>
          </a:prstGeom>
        </p:spPr>
        <p:txBody>
          <a:bodyPr anchor="t" rtlCol="false" tIns="0" lIns="0" bIns="0" rIns="0">
            <a:spAutoFit/>
          </a:bodyPr>
          <a:lstStyle/>
          <a:p>
            <a:pPr algn="ctr">
              <a:lnSpc>
                <a:spcPts val="2234"/>
              </a:lnSpc>
            </a:pPr>
            <a:r>
              <a:rPr lang="en-US" sz="1595">
                <a:solidFill>
                  <a:srgbClr val="000000"/>
                </a:solidFill>
                <a:latin typeface="Canva Sans Bold"/>
              </a:rPr>
              <a:t>Power Supply</a:t>
            </a:r>
          </a:p>
          <a:p>
            <a:pPr algn="ctr">
              <a:lnSpc>
                <a:spcPts val="2234"/>
              </a:lnSpc>
            </a:pPr>
            <a:r>
              <a:rPr lang="en-US" sz="1595">
                <a:solidFill>
                  <a:srgbClr val="000000"/>
                </a:solidFill>
                <a:latin typeface="Canva Sans Bold"/>
              </a:rPr>
              <a:t>(5V)</a:t>
            </a:r>
          </a:p>
        </p:txBody>
      </p:sp>
      <p:sp>
        <p:nvSpPr>
          <p:cNvPr name="TextBox 79" id="79"/>
          <p:cNvSpPr txBox="true"/>
          <p:nvPr/>
        </p:nvSpPr>
        <p:spPr>
          <a:xfrm rot="0">
            <a:off x="14128406" y="3285365"/>
            <a:ext cx="1485880" cy="552282"/>
          </a:xfrm>
          <a:prstGeom prst="rect">
            <a:avLst/>
          </a:prstGeom>
        </p:spPr>
        <p:txBody>
          <a:bodyPr anchor="t" rtlCol="false" tIns="0" lIns="0" bIns="0" rIns="0">
            <a:spAutoFit/>
          </a:bodyPr>
          <a:lstStyle/>
          <a:p>
            <a:pPr algn="ctr">
              <a:lnSpc>
                <a:spcPts val="2234"/>
              </a:lnSpc>
            </a:pPr>
            <a:r>
              <a:rPr lang="en-US" sz="1595">
                <a:solidFill>
                  <a:srgbClr val="000000"/>
                </a:solidFill>
                <a:latin typeface="Canva Sans Bold"/>
              </a:rPr>
              <a:t>Power Supply</a:t>
            </a:r>
          </a:p>
          <a:p>
            <a:pPr algn="ctr">
              <a:lnSpc>
                <a:spcPts val="2234"/>
              </a:lnSpc>
            </a:pPr>
            <a:r>
              <a:rPr lang="en-US" sz="1595">
                <a:solidFill>
                  <a:srgbClr val="000000"/>
                </a:solidFill>
                <a:latin typeface="Canva Sans Bold"/>
              </a:rPr>
              <a:t>(5V)</a:t>
            </a:r>
          </a:p>
        </p:txBody>
      </p:sp>
      <p:grpSp>
        <p:nvGrpSpPr>
          <p:cNvPr name="Group 80" id="80"/>
          <p:cNvGrpSpPr/>
          <p:nvPr/>
        </p:nvGrpSpPr>
        <p:grpSpPr>
          <a:xfrm rot="0">
            <a:off x="11608628" y="2001135"/>
            <a:ext cx="3613419" cy="574891"/>
            <a:chOff x="0" y="0"/>
            <a:chExt cx="951682" cy="151412"/>
          </a:xfrm>
        </p:grpSpPr>
        <p:sp>
          <p:nvSpPr>
            <p:cNvPr name="Freeform 81" id="81"/>
            <p:cNvSpPr/>
            <p:nvPr/>
          </p:nvSpPr>
          <p:spPr>
            <a:xfrm flipH="false" flipV="false" rot="0">
              <a:off x="0" y="0"/>
              <a:ext cx="951682" cy="151412"/>
            </a:xfrm>
            <a:custGeom>
              <a:avLst/>
              <a:gdLst/>
              <a:ahLst/>
              <a:cxnLst/>
              <a:rect r="r" b="b" t="t" l="l"/>
              <a:pathLst>
                <a:path h="151412" w="951682">
                  <a:moveTo>
                    <a:pt x="0" y="0"/>
                  </a:moveTo>
                  <a:lnTo>
                    <a:pt x="951682" y="0"/>
                  </a:lnTo>
                  <a:lnTo>
                    <a:pt x="951682" y="151412"/>
                  </a:lnTo>
                  <a:lnTo>
                    <a:pt x="0" y="151412"/>
                  </a:lnTo>
                  <a:close/>
                </a:path>
              </a:pathLst>
            </a:custGeom>
            <a:solidFill>
              <a:srgbClr val="000000">
                <a:alpha val="0"/>
              </a:srgbClr>
            </a:solidFill>
            <a:ln w="38100" cap="sq">
              <a:solidFill>
                <a:srgbClr val="000000"/>
              </a:solidFill>
              <a:prstDash val="solid"/>
              <a:miter/>
            </a:ln>
          </p:spPr>
        </p:sp>
        <p:sp>
          <p:nvSpPr>
            <p:cNvPr name="TextBox 82" id="82"/>
            <p:cNvSpPr txBox="true"/>
            <p:nvPr/>
          </p:nvSpPr>
          <p:spPr>
            <a:xfrm>
              <a:off x="0" y="-47625"/>
              <a:ext cx="951682" cy="199037"/>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447675"/>
            <a:ext cx="13180039"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CIRCUIT IMPLEMENTATION</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(BHU) | 2024</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11" id="11"/>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995741" y="1673225"/>
            <a:ext cx="10296518" cy="6860977"/>
          </a:xfrm>
          <a:custGeom>
            <a:avLst/>
            <a:gdLst/>
            <a:ahLst/>
            <a:cxnLst/>
            <a:rect r="r" b="b" t="t" l="l"/>
            <a:pathLst>
              <a:path h="6860977" w="10296518">
                <a:moveTo>
                  <a:pt x="0" y="0"/>
                </a:moveTo>
                <a:lnTo>
                  <a:pt x="10296518" y="0"/>
                </a:lnTo>
                <a:lnTo>
                  <a:pt x="10296518" y="6860977"/>
                </a:lnTo>
                <a:lnTo>
                  <a:pt x="0" y="6860977"/>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47750" y="380396"/>
            <a:ext cx="15815306"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OUTPUTS</a:t>
            </a:r>
          </a:p>
        </p:txBody>
      </p:sp>
      <p:grpSp>
        <p:nvGrpSpPr>
          <p:cNvPr name="Group 3" id="3"/>
          <p:cNvGrpSpPr/>
          <p:nvPr/>
        </p:nvGrpSpPr>
        <p:grpSpPr>
          <a:xfrm rot="0">
            <a:off x="15859155" y="0"/>
            <a:ext cx="1562612" cy="1673225"/>
            <a:chOff x="0" y="0"/>
            <a:chExt cx="2083482" cy="2230967"/>
          </a:xfrm>
        </p:grpSpPr>
        <p:grpSp>
          <p:nvGrpSpPr>
            <p:cNvPr name="Group 4" id="4"/>
            <p:cNvGrpSpPr/>
            <p:nvPr/>
          </p:nvGrpSpPr>
          <p:grpSpPr>
            <a:xfrm rot="0">
              <a:off x="75599" y="0"/>
              <a:ext cx="1932284" cy="2230967"/>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Freeform 8" id="8"/>
          <p:cNvSpPr/>
          <p:nvPr/>
        </p:nvSpPr>
        <p:spPr>
          <a:xfrm flipH="false" flipV="false" rot="0">
            <a:off x="-5033825" y="-8045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745667" y="4314406"/>
            <a:ext cx="7406865" cy="4514067"/>
            <a:chOff x="0" y="0"/>
            <a:chExt cx="9875820" cy="6018756"/>
          </a:xfrm>
        </p:grpSpPr>
        <p:sp>
          <p:nvSpPr>
            <p:cNvPr name="TextBox 10" id="10"/>
            <p:cNvSpPr txBox="true"/>
            <p:nvPr/>
          </p:nvSpPr>
          <p:spPr>
            <a:xfrm rot="0">
              <a:off x="1336142" y="5314960"/>
              <a:ext cx="1631069" cy="703796"/>
            </a:xfrm>
            <a:prstGeom prst="rect">
              <a:avLst/>
            </a:prstGeom>
          </p:spPr>
          <p:txBody>
            <a:bodyPr anchor="t" rtlCol="false" tIns="0" lIns="0" bIns="0" rIns="0">
              <a:spAutoFit/>
            </a:bodyPr>
            <a:lstStyle/>
            <a:p>
              <a:pPr algn="ctr">
                <a:lnSpc>
                  <a:spcPts val="2164"/>
                </a:lnSpc>
              </a:pPr>
              <a:r>
                <a:rPr lang="en-US" sz="1545">
                  <a:solidFill>
                    <a:srgbClr val="000000"/>
                  </a:solidFill>
                  <a:latin typeface="Canva Sans"/>
                </a:rPr>
                <a:t>Forward Motion</a:t>
              </a:r>
            </a:p>
          </p:txBody>
        </p:sp>
        <p:sp>
          <p:nvSpPr>
            <p:cNvPr name="TextBox 11" id="11"/>
            <p:cNvSpPr txBox="true"/>
            <p:nvPr/>
          </p:nvSpPr>
          <p:spPr>
            <a:xfrm rot="0">
              <a:off x="3152576" y="5314960"/>
              <a:ext cx="1631069" cy="703796"/>
            </a:xfrm>
            <a:prstGeom prst="rect">
              <a:avLst/>
            </a:prstGeom>
          </p:spPr>
          <p:txBody>
            <a:bodyPr anchor="t" rtlCol="false" tIns="0" lIns="0" bIns="0" rIns="0">
              <a:spAutoFit/>
            </a:bodyPr>
            <a:lstStyle/>
            <a:p>
              <a:pPr algn="ctr">
                <a:lnSpc>
                  <a:spcPts val="2164"/>
                </a:lnSpc>
              </a:pPr>
              <a:r>
                <a:rPr lang="en-US" sz="1545">
                  <a:solidFill>
                    <a:srgbClr val="000000"/>
                  </a:solidFill>
                  <a:latin typeface="Canva Sans"/>
                </a:rPr>
                <a:t>Backward Motion</a:t>
              </a:r>
            </a:p>
          </p:txBody>
        </p:sp>
        <p:sp>
          <p:nvSpPr>
            <p:cNvPr name="TextBox 12" id="12"/>
            <p:cNvSpPr txBox="true"/>
            <p:nvPr/>
          </p:nvSpPr>
          <p:spPr>
            <a:xfrm rot="0">
              <a:off x="4967801" y="5314960"/>
              <a:ext cx="1631069" cy="703796"/>
            </a:xfrm>
            <a:prstGeom prst="rect">
              <a:avLst/>
            </a:prstGeom>
          </p:spPr>
          <p:txBody>
            <a:bodyPr anchor="t" rtlCol="false" tIns="0" lIns="0" bIns="0" rIns="0">
              <a:spAutoFit/>
            </a:bodyPr>
            <a:lstStyle/>
            <a:p>
              <a:pPr algn="ctr">
                <a:lnSpc>
                  <a:spcPts val="2164"/>
                </a:lnSpc>
              </a:pPr>
              <a:r>
                <a:rPr lang="en-US" sz="1545">
                  <a:solidFill>
                    <a:srgbClr val="000000"/>
                  </a:solidFill>
                  <a:latin typeface="Canva Sans"/>
                </a:rPr>
                <a:t>Right</a:t>
              </a:r>
            </a:p>
            <a:p>
              <a:pPr algn="ctr">
                <a:lnSpc>
                  <a:spcPts val="2164"/>
                </a:lnSpc>
              </a:pPr>
              <a:r>
                <a:rPr lang="en-US" sz="1545">
                  <a:solidFill>
                    <a:srgbClr val="000000"/>
                  </a:solidFill>
                  <a:latin typeface="Canva Sans"/>
                </a:rPr>
                <a:t>Turn</a:t>
              </a:r>
            </a:p>
          </p:txBody>
        </p:sp>
        <p:sp>
          <p:nvSpPr>
            <p:cNvPr name="TextBox 13" id="13"/>
            <p:cNvSpPr txBox="true"/>
            <p:nvPr/>
          </p:nvSpPr>
          <p:spPr>
            <a:xfrm rot="0">
              <a:off x="6567874" y="5314960"/>
              <a:ext cx="2017413" cy="703796"/>
            </a:xfrm>
            <a:prstGeom prst="rect">
              <a:avLst/>
            </a:prstGeom>
          </p:spPr>
          <p:txBody>
            <a:bodyPr anchor="t" rtlCol="false" tIns="0" lIns="0" bIns="0" rIns="0">
              <a:spAutoFit/>
            </a:bodyPr>
            <a:lstStyle/>
            <a:p>
              <a:pPr algn="ctr">
                <a:lnSpc>
                  <a:spcPts val="2164"/>
                </a:lnSpc>
              </a:pPr>
              <a:r>
                <a:rPr lang="en-US" sz="1545">
                  <a:solidFill>
                    <a:srgbClr val="000000"/>
                  </a:solidFill>
                  <a:latin typeface="Canva Sans"/>
                </a:rPr>
                <a:t>Left</a:t>
              </a:r>
            </a:p>
            <a:p>
              <a:pPr algn="ctr">
                <a:lnSpc>
                  <a:spcPts val="2164"/>
                </a:lnSpc>
              </a:pPr>
              <a:r>
                <a:rPr lang="en-US" sz="1545">
                  <a:solidFill>
                    <a:srgbClr val="000000"/>
                  </a:solidFill>
                  <a:latin typeface="Canva Sans"/>
                </a:rPr>
                <a:t>Turn</a:t>
              </a:r>
            </a:p>
          </p:txBody>
        </p:sp>
        <p:sp>
          <p:nvSpPr>
            <p:cNvPr name="AutoShape 14" id="14"/>
            <p:cNvSpPr/>
            <p:nvPr/>
          </p:nvSpPr>
          <p:spPr>
            <a:xfrm>
              <a:off x="1321063" y="1423891"/>
              <a:ext cx="7990277" cy="0"/>
            </a:xfrm>
            <a:prstGeom prst="line">
              <a:avLst/>
            </a:prstGeom>
            <a:ln cap="flat" w="20462">
              <a:solidFill>
                <a:srgbClr val="000000"/>
              </a:solidFill>
              <a:prstDash val="solid"/>
              <a:headEnd type="none" len="sm" w="sm"/>
              <a:tailEnd type="none" len="sm" w="sm"/>
            </a:ln>
          </p:spPr>
        </p:sp>
        <p:sp>
          <p:nvSpPr>
            <p:cNvPr name="AutoShape 15" id="15"/>
            <p:cNvSpPr/>
            <p:nvPr/>
          </p:nvSpPr>
          <p:spPr>
            <a:xfrm>
              <a:off x="1321063" y="3795711"/>
              <a:ext cx="7990277" cy="0"/>
            </a:xfrm>
            <a:prstGeom prst="line">
              <a:avLst/>
            </a:prstGeom>
            <a:ln cap="flat" w="20462">
              <a:solidFill>
                <a:srgbClr val="000000"/>
              </a:solidFill>
              <a:prstDash val="solid"/>
              <a:headEnd type="none" len="sm" w="sm"/>
              <a:tailEnd type="none" len="sm" w="sm"/>
            </a:ln>
          </p:spPr>
        </p:sp>
        <p:sp>
          <p:nvSpPr>
            <p:cNvPr name="AutoShape 16" id="16"/>
            <p:cNvSpPr/>
            <p:nvPr/>
          </p:nvSpPr>
          <p:spPr>
            <a:xfrm flipH="true">
              <a:off x="1321063" y="102643"/>
              <a:ext cx="0" cy="4811564"/>
            </a:xfrm>
            <a:prstGeom prst="line">
              <a:avLst/>
            </a:prstGeom>
            <a:ln cap="flat" w="20462">
              <a:solidFill>
                <a:srgbClr val="000000"/>
              </a:solidFill>
              <a:prstDash val="solid"/>
              <a:headEnd type="none" len="sm" w="sm"/>
              <a:tailEnd type="none" len="sm" w="sm"/>
            </a:ln>
          </p:spPr>
        </p:sp>
        <p:sp>
          <p:nvSpPr>
            <p:cNvPr name="AutoShape 17" id="17"/>
            <p:cNvSpPr/>
            <p:nvPr/>
          </p:nvSpPr>
          <p:spPr>
            <a:xfrm>
              <a:off x="1336142" y="2252994"/>
              <a:ext cx="8034446" cy="11549"/>
            </a:xfrm>
            <a:prstGeom prst="line">
              <a:avLst/>
            </a:prstGeom>
            <a:ln cap="flat" w="20462">
              <a:solidFill>
                <a:srgbClr val="000000"/>
              </a:solidFill>
              <a:prstDash val="sysDot"/>
              <a:headEnd type="none" len="sm" w="sm"/>
              <a:tailEnd type="none" len="sm" w="sm"/>
            </a:ln>
          </p:spPr>
        </p:sp>
        <p:sp>
          <p:nvSpPr>
            <p:cNvPr name="AutoShape 18" id="18"/>
            <p:cNvSpPr/>
            <p:nvPr/>
          </p:nvSpPr>
          <p:spPr>
            <a:xfrm>
              <a:off x="1395340" y="4692320"/>
              <a:ext cx="8034446" cy="11549"/>
            </a:xfrm>
            <a:prstGeom prst="line">
              <a:avLst/>
            </a:prstGeom>
            <a:ln cap="flat" w="20462">
              <a:solidFill>
                <a:srgbClr val="000000"/>
              </a:solidFill>
              <a:prstDash val="sysDot"/>
              <a:headEnd type="none" len="sm" w="sm"/>
              <a:tailEnd type="none" len="sm" w="sm"/>
            </a:ln>
          </p:spPr>
        </p:sp>
        <p:sp>
          <p:nvSpPr>
            <p:cNvPr name="AutoShape 19" id="19"/>
            <p:cNvSpPr/>
            <p:nvPr/>
          </p:nvSpPr>
          <p:spPr>
            <a:xfrm>
              <a:off x="1305683" y="2999925"/>
              <a:ext cx="8034446" cy="11549"/>
            </a:xfrm>
            <a:prstGeom prst="line">
              <a:avLst/>
            </a:prstGeom>
            <a:ln cap="flat" w="20462">
              <a:solidFill>
                <a:srgbClr val="000000"/>
              </a:solidFill>
              <a:prstDash val="sysDot"/>
              <a:headEnd type="none" len="sm" w="sm"/>
              <a:tailEnd type="none" len="sm" w="sm"/>
            </a:ln>
          </p:spPr>
        </p:sp>
        <p:sp>
          <p:nvSpPr>
            <p:cNvPr name="AutoShape 20" id="20"/>
            <p:cNvSpPr/>
            <p:nvPr/>
          </p:nvSpPr>
          <p:spPr>
            <a:xfrm>
              <a:off x="1336125" y="612569"/>
              <a:ext cx="8034446" cy="11549"/>
            </a:xfrm>
            <a:prstGeom prst="line">
              <a:avLst/>
            </a:prstGeom>
            <a:ln cap="flat" w="20462">
              <a:solidFill>
                <a:srgbClr val="000000"/>
              </a:solidFill>
              <a:prstDash val="sysDot"/>
              <a:headEnd type="none" len="sm" w="sm"/>
              <a:tailEnd type="none" len="sm" w="sm"/>
            </a:ln>
          </p:spPr>
        </p:sp>
        <p:sp>
          <p:nvSpPr>
            <p:cNvPr name="AutoShape 21" id="21"/>
            <p:cNvSpPr/>
            <p:nvPr/>
          </p:nvSpPr>
          <p:spPr>
            <a:xfrm flipV="true">
              <a:off x="1321063" y="624118"/>
              <a:ext cx="1774329" cy="0"/>
            </a:xfrm>
            <a:prstGeom prst="line">
              <a:avLst/>
            </a:prstGeom>
            <a:ln cap="flat" w="115950">
              <a:solidFill>
                <a:srgbClr val="38B6FF"/>
              </a:solidFill>
              <a:prstDash val="solid"/>
              <a:headEnd type="none" len="sm" w="sm"/>
              <a:tailEnd type="none" len="sm" w="sm"/>
            </a:ln>
          </p:spPr>
        </p:sp>
        <p:sp>
          <p:nvSpPr>
            <p:cNvPr name="AutoShape 22" id="22"/>
            <p:cNvSpPr/>
            <p:nvPr/>
          </p:nvSpPr>
          <p:spPr>
            <a:xfrm flipV="true">
              <a:off x="1321063" y="3034572"/>
              <a:ext cx="1774329" cy="0"/>
            </a:xfrm>
            <a:prstGeom prst="line">
              <a:avLst/>
            </a:prstGeom>
            <a:ln cap="flat" w="115950">
              <a:solidFill>
                <a:srgbClr val="38B6FF"/>
              </a:solidFill>
              <a:prstDash val="solid"/>
              <a:headEnd type="none" len="sm" w="sm"/>
              <a:tailEnd type="none" len="sm" w="sm"/>
            </a:ln>
          </p:spPr>
        </p:sp>
        <p:sp>
          <p:nvSpPr>
            <p:cNvPr name="AutoShape 23" id="23"/>
            <p:cNvSpPr/>
            <p:nvPr/>
          </p:nvSpPr>
          <p:spPr>
            <a:xfrm flipH="true">
              <a:off x="3095392" y="31"/>
              <a:ext cx="0" cy="4914176"/>
            </a:xfrm>
            <a:prstGeom prst="line">
              <a:avLst/>
            </a:prstGeom>
            <a:ln cap="flat" w="20462">
              <a:solidFill>
                <a:srgbClr val="000000"/>
              </a:solidFill>
              <a:prstDash val="sysDot"/>
              <a:headEnd type="none" len="sm" w="sm"/>
              <a:tailEnd type="none" len="sm" w="sm"/>
            </a:ln>
          </p:spPr>
        </p:sp>
        <p:sp>
          <p:nvSpPr>
            <p:cNvPr name="AutoShape 24" id="24"/>
            <p:cNvSpPr/>
            <p:nvPr/>
          </p:nvSpPr>
          <p:spPr>
            <a:xfrm>
              <a:off x="3095392" y="2287640"/>
              <a:ext cx="1774329" cy="0"/>
            </a:xfrm>
            <a:prstGeom prst="line">
              <a:avLst/>
            </a:prstGeom>
            <a:ln cap="flat" w="115950">
              <a:solidFill>
                <a:srgbClr val="FF914D"/>
              </a:solidFill>
              <a:prstDash val="solid"/>
              <a:headEnd type="none" len="sm" w="sm"/>
              <a:tailEnd type="none" len="sm" w="sm"/>
            </a:ln>
          </p:spPr>
        </p:sp>
        <p:sp>
          <p:nvSpPr>
            <p:cNvPr name="AutoShape 25" id="25"/>
            <p:cNvSpPr/>
            <p:nvPr/>
          </p:nvSpPr>
          <p:spPr>
            <a:xfrm>
              <a:off x="3095392" y="4698094"/>
              <a:ext cx="1774329" cy="0"/>
            </a:xfrm>
            <a:prstGeom prst="line">
              <a:avLst/>
            </a:prstGeom>
            <a:ln cap="flat" w="115950">
              <a:solidFill>
                <a:srgbClr val="FF914D"/>
              </a:solidFill>
              <a:prstDash val="solid"/>
              <a:headEnd type="none" len="sm" w="sm"/>
              <a:tailEnd type="none" len="sm" w="sm"/>
            </a:ln>
          </p:spPr>
        </p:sp>
        <p:sp>
          <p:nvSpPr>
            <p:cNvPr name="AutoShape 26" id="26"/>
            <p:cNvSpPr/>
            <p:nvPr/>
          </p:nvSpPr>
          <p:spPr>
            <a:xfrm>
              <a:off x="4869720" y="31"/>
              <a:ext cx="15062" cy="4914176"/>
            </a:xfrm>
            <a:prstGeom prst="line">
              <a:avLst/>
            </a:prstGeom>
            <a:ln cap="flat" w="20462">
              <a:solidFill>
                <a:srgbClr val="000000"/>
              </a:solidFill>
              <a:prstDash val="sysDot"/>
              <a:headEnd type="none" len="sm" w="sm"/>
              <a:tailEnd type="none" len="sm" w="sm"/>
            </a:ln>
          </p:spPr>
        </p:sp>
        <p:sp>
          <p:nvSpPr>
            <p:cNvPr name="AutoShape 27" id="27"/>
            <p:cNvSpPr/>
            <p:nvPr/>
          </p:nvSpPr>
          <p:spPr>
            <a:xfrm>
              <a:off x="4869720" y="635666"/>
              <a:ext cx="1774329" cy="0"/>
            </a:xfrm>
            <a:prstGeom prst="line">
              <a:avLst/>
            </a:prstGeom>
            <a:ln cap="flat" w="115950">
              <a:solidFill>
                <a:srgbClr val="FF66C4"/>
              </a:solidFill>
              <a:prstDash val="solid"/>
              <a:headEnd type="none" len="sm" w="sm"/>
              <a:tailEnd type="none" len="sm" w="sm"/>
            </a:ln>
          </p:spPr>
        </p:sp>
        <p:sp>
          <p:nvSpPr>
            <p:cNvPr name="AutoShape 28" id="28"/>
            <p:cNvSpPr/>
            <p:nvPr/>
          </p:nvSpPr>
          <p:spPr>
            <a:xfrm>
              <a:off x="4869720" y="4686545"/>
              <a:ext cx="1774329" cy="0"/>
            </a:xfrm>
            <a:prstGeom prst="line">
              <a:avLst/>
            </a:prstGeom>
            <a:ln cap="flat" w="115950">
              <a:solidFill>
                <a:srgbClr val="FF66C4"/>
              </a:solidFill>
              <a:prstDash val="solid"/>
              <a:headEnd type="none" len="sm" w="sm"/>
              <a:tailEnd type="none" len="sm" w="sm"/>
            </a:ln>
          </p:spPr>
        </p:sp>
        <p:sp>
          <p:nvSpPr>
            <p:cNvPr name="AutoShape 29" id="29"/>
            <p:cNvSpPr/>
            <p:nvPr/>
          </p:nvSpPr>
          <p:spPr>
            <a:xfrm>
              <a:off x="6628987" y="31"/>
              <a:ext cx="0" cy="4914176"/>
            </a:xfrm>
            <a:prstGeom prst="line">
              <a:avLst/>
            </a:prstGeom>
            <a:ln cap="flat" w="20462">
              <a:solidFill>
                <a:srgbClr val="000000"/>
              </a:solidFill>
              <a:prstDash val="sysDot"/>
              <a:headEnd type="none" len="sm" w="sm"/>
              <a:tailEnd type="none" len="sm" w="sm"/>
            </a:ln>
          </p:spPr>
        </p:sp>
        <p:sp>
          <p:nvSpPr>
            <p:cNvPr name="AutoShape 30" id="30"/>
            <p:cNvSpPr/>
            <p:nvPr/>
          </p:nvSpPr>
          <p:spPr>
            <a:xfrm>
              <a:off x="6644049" y="3023023"/>
              <a:ext cx="1774329" cy="0"/>
            </a:xfrm>
            <a:prstGeom prst="line">
              <a:avLst/>
            </a:prstGeom>
            <a:ln cap="flat" w="115950">
              <a:solidFill>
                <a:srgbClr val="FF3131"/>
              </a:solidFill>
              <a:prstDash val="solid"/>
              <a:headEnd type="none" len="sm" w="sm"/>
              <a:tailEnd type="none" len="sm" w="sm"/>
            </a:ln>
          </p:spPr>
        </p:sp>
        <p:sp>
          <p:nvSpPr>
            <p:cNvPr name="AutoShape 31" id="31"/>
            <p:cNvSpPr/>
            <p:nvPr/>
          </p:nvSpPr>
          <p:spPr>
            <a:xfrm>
              <a:off x="6628987" y="2276091"/>
              <a:ext cx="1774329" cy="0"/>
            </a:xfrm>
            <a:prstGeom prst="line">
              <a:avLst/>
            </a:prstGeom>
            <a:ln cap="flat" w="115950">
              <a:solidFill>
                <a:srgbClr val="FF3131"/>
              </a:solidFill>
              <a:prstDash val="solid"/>
              <a:headEnd type="none" len="sm" w="sm"/>
              <a:tailEnd type="none" len="sm" w="sm"/>
            </a:ln>
          </p:spPr>
        </p:sp>
        <p:grpSp>
          <p:nvGrpSpPr>
            <p:cNvPr name="Group 32" id="32"/>
            <p:cNvGrpSpPr/>
            <p:nvPr/>
          </p:nvGrpSpPr>
          <p:grpSpPr>
            <a:xfrm rot="0">
              <a:off x="1255641" y="31"/>
              <a:ext cx="130844" cy="114489"/>
              <a:chOff x="0" y="0"/>
              <a:chExt cx="812800" cy="711200"/>
            </a:xfrm>
          </p:grpSpPr>
          <p:sp>
            <p:nvSpPr>
              <p:cNvPr name="Freeform 33" id="3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34" id="34"/>
              <p:cNvSpPr txBox="true"/>
              <p:nvPr/>
            </p:nvSpPr>
            <p:spPr>
              <a:xfrm>
                <a:off x="127000" y="282575"/>
                <a:ext cx="558800" cy="377825"/>
              </a:xfrm>
              <a:prstGeom prst="rect">
                <a:avLst/>
              </a:prstGeom>
            </p:spPr>
            <p:txBody>
              <a:bodyPr anchor="ctr" rtlCol="false" tIns="43008" lIns="43008" bIns="43008" rIns="43008"/>
              <a:lstStyle/>
              <a:p>
                <a:pPr algn="ctr">
                  <a:lnSpc>
                    <a:spcPts val="2659"/>
                  </a:lnSpc>
                </a:pPr>
              </a:p>
            </p:txBody>
          </p:sp>
        </p:grpSp>
        <p:grpSp>
          <p:nvGrpSpPr>
            <p:cNvPr name="Group 35" id="35"/>
            <p:cNvGrpSpPr/>
            <p:nvPr/>
          </p:nvGrpSpPr>
          <p:grpSpPr>
            <a:xfrm rot="5294147">
              <a:off x="9305150" y="1356505"/>
              <a:ext cx="130844" cy="114489"/>
              <a:chOff x="0" y="0"/>
              <a:chExt cx="812800" cy="711200"/>
            </a:xfrm>
          </p:grpSpPr>
          <p:sp>
            <p:nvSpPr>
              <p:cNvPr name="Freeform 36" id="3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37" id="37"/>
              <p:cNvSpPr txBox="true"/>
              <p:nvPr/>
            </p:nvSpPr>
            <p:spPr>
              <a:xfrm>
                <a:off x="127000" y="282575"/>
                <a:ext cx="558800" cy="377825"/>
              </a:xfrm>
              <a:prstGeom prst="rect">
                <a:avLst/>
              </a:prstGeom>
            </p:spPr>
            <p:txBody>
              <a:bodyPr anchor="ctr" rtlCol="false" tIns="43008" lIns="43008" bIns="43008" rIns="43008"/>
              <a:lstStyle/>
              <a:p>
                <a:pPr algn="ctr">
                  <a:lnSpc>
                    <a:spcPts val="2659"/>
                  </a:lnSpc>
                </a:pPr>
              </a:p>
            </p:txBody>
          </p:sp>
        </p:grpSp>
        <p:grpSp>
          <p:nvGrpSpPr>
            <p:cNvPr name="Group 38" id="38"/>
            <p:cNvGrpSpPr/>
            <p:nvPr/>
          </p:nvGrpSpPr>
          <p:grpSpPr>
            <a:xfrm rot="5294147">
              <a:off x="9305150" y="3742989"/>
              <a:ext cx="130844" cy="114489"/>
              <a:chOff x="0" y="0"/>
              <a:chExt cx="812800" cy="711200"/>
            </a:xfrm>
          </p:grpSpPr>
          <p:sp>
            <p:nvSpPr>
              <p:cNvPr name="Freeform 39" id="3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40" id="40"/>
              <p:cNvSpPr txBox="true"/>
              <p:nvPr/>
            </p:nvSpPr>
            <p:spPr>
              <a:xfrm>
                <a:off x="127000" y="282575"/>
                <a:ext cx="558800" cy="377825"/>
              </a:xfrm>
              <a:prstGeom prst="rect">
                <a:avLst/>
              </a:prstGeom>
            </p:spPr>
            <p:txBody>
              <a:bodyPr anchor="ctr" rtlCol="false" tIns="43008" lIns="43008" bIns="43008" rIns="43008"/>
              <a:lstStyle/>
              <a:p>
                <a:pPr algn="ctr">
                  <a:lnSpc>
                    <a:spcPts val="2659"/>
                  </a:lnSpc>
                </a:pPr>
              </a:p>
            </p:txBody>
          </p:sp>
        </p:grpSp>
        <p:grpSp>
          <p:nvGrpSpPr>
            <p:cNvPr name="Group 41" id="41"/>
            <p:cNvGrpSpPr/>
            <p:nvPr/>
          </p:nvGrpSpPr>
          <p:grpSpPr>
            <a:xfrm rot="0">
              <a:off x="1255641" y="2568440"/>
              <a:ext cx="130844" cy="114489"/>
              <a:chOff x="0" y="0"/>
              <a:chExt cx="812800" cy="711200"/>
            </a:xfrm>
          </p:grpSpPr>
          <p:sp>
            <p:nvSpPr>
              <p:cNvPr name="Freeform 42" id="4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43" id="43"/>
              <p:cNvSpPr txBox="true"/>
              <p:nvPr/>
            </p:nvSpPr>
            <p:spPr>
              <a:xfrm>
                <a:off x="127000" y="282575"/>
                <a:ext cx="558800" cy="377825"/>
              </a:xfrm>
              <a:prstGeom prst="rect">
                <a:avLst/>
              </a:prstGeom>
            </p:spPr>
            <p:txBody>
              <a:bodyPr anchor="ctr" rtlCol="false" tIns="43008" lIns="43008" bIns="43008" rIns="43008"/>
              <a:lstStyle/>
              <a:p>
                <a:pPr algn="ctr">
                  <a:lnSpc>
                    <a:spcPts val="2659"/>
                  </a:lnSpc>
                </a:pPr>
              </a:p>
            </p:txBody>
          </p:sp>
        </p:grpSp>
        <p:sp>
          <p:nvSpPr>
            <p:cNvPr name="Freeform 44" id="44"/>
            <p:cNvSpPr/>
            <p:nvPr/>
          </p:nvSpPr>
          <p:spPr>
            <a:xfrm flipH="true" flipV="true" rot="5400000">
              <a:off x="2131858" y="4299949"/>
              <a:ext cx="192848" cy="1683594"/>
            </a:xfrm>
            <a:custGeom>
              <a:avLst/>
              <a:gdLst/>
              <a:ahLst/>
              <a:cxnLst/>
              <a:rect r="r" b="b" t="t" l="l"/>
              <a:pathLst>
                <a:path h="1683594" w="192848">
                  <a:moveTo>
                    <a:pt x="192848" y="1683594"/>
                  </a:moveTo>
                  <a:lnTo>
                    <a:pt x="0" y="1683594"/>
                  </a:lnTo>
                  <a:lnTo>
                    <a:pt x="0" y="0"/>
                  </a:lnTo>
                  <a:lnTo>
                    <a:pt x="192848" y="0"/>
                  </a:lnTo>
                  <a:lnTo>
                    <a:pt x="192848" y="168359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5" id="45"/>
            <p:cNvSpPr txBox="true"/>
            <p:nvPr/>
          </p:nvSpPr>
          <p:spPr>
            <a:xfrm rot="-5400000">
              <a:off x="-657096" y="2343802"/>
              <a:ext cx="1962451" cy="236652"/>
            </a:xfrm>
            <a:prstGeom prst="rect">
              <a:avLst/>
            </a:prstGeom>
          </p:spPr>
          <p:txBody>
            <a:bodyPr anchor="t" rtlCol="false" tIns="0" lIns="0" bIns="0" rIns="0">
              <a:spAutoFit/>
            </a:bodyPr>
            <a:lstStyle/>
            <a:p>
              <a:pPr algn="ctr">
                <a:lnSpc>
                  <a:spcPts val="1591"/>
                </a:lnSpc>
              </a:pPr>
              <a:r>
                <a:rPr lang="en-US" sz="1136">
                  <a:solidFill>
                    <a:srgbClr val="000000"/>
                  </a:solidFill>
                  <a:latin typeface="Canva Sans Bold"/>
                </a:rPr>
                <a:t>Voltage</a:t>
              </a:r>
            </a:p>
          </p:txBody>
        </p:sp>
        <p:sp>
          <p:nvSpPr>
            <p:cNvPr name="TextBox 46" id="46"/>
            <p:cNvSpPr txBox="true"/>
            <p:nvPr/>
          </p:nvSpPr>
          <p:spPr>
            <a:xfrm rot="0">
              <a:off x="7913369" y="3921381"/>
              <a:ext cx="1962451" cy="236652"/>
            </a:xfrm>
            <a:prstGeom prst="rect">
              <a:avLst/>
            </a:prstGeom>
          </p:spPr>
          <p:txBody>
            <a:bodyPr anchor="t" rtlCol="false" tIns="0" lIns="0" bIns="0" rIns="0">
              <a:spAutoFit/>
            </a:bodyPr>
            <a:lstStyle/>
            <a:p>
              <a:pPr algn="ctr">
                <a:lnSpc>
                  <a:spcPts val="1591"/>
                </a:lnSpc>
              </a:pPr>
              <a:r>
                <a:rPr lang="en-US" sz="1136">
                  <a:solidFill>
                    <a:srgbClr val="000000"/>
                  </a:solidFill>
                  <a:latin typeface="Canva Sans Bold"/>
                </a:rPr>
                <a:t>Time</a:t>
              </a:r>
            </a:p>
          </p:txBody>
        </p:sp>
        <p:sp>
          <p:nvSpPr>
            <p:cNvPr name="TextBox 47" id="47"/>
            <p:cNvSpPr txBox="true"/>
            <p:nvPr/>
          </p:nvSpPr>
          <p:spPr>
            <a:xfrm rot="0">
              <a:off x="7913369" y="1642485"/>
              <a:ext cx="1962451" cy="236652"/>
            </a:xfrm>
            <a:prstGeom prst="rect">
              <a:avLst/>
            </a:prstGeom>
          </p:spPr>
          <p:txBody>
            <a:bodyPr anchor="t" rtlCol="false" tIns="0" lIns="0" bIns="0" rIns="0">
              <a:spAutoFit/>
            </a:bodyPr>
            <a:lstStyle/>
            <a:p>
              <a:pPr algn="ctr">
                <a:lnSpc>
                  <a:spcPts val="1591"/>
                </a:lnSpc>
              </a:pPr>
              <a:r>
                <a:rPr lang="en-US" sz="1136">
                  <a:solidFill>
                    <a:srgbClr val="000000"/>
                  </a:solidFill>
                  <a:latin typeface="Canva Sans Bold"/>
                </a:rPr>
                <a:t>Time</a:t>
              </a:r>
            </a:p>
          </p:txBody>
        </p:sp>
        <p:sp>
          <p:nvSpPr>
            <p:cNvPr name="TextBox 48" id="48"/>
            <p:cNvSpPr txBox="true"/>
            <p:nvPr/>
          </p:nvSpPr>
          <p:spPr>
            <a:xfrm rot="0">
              <a:off x="667111" y="498049"/>
              <a:ext cx="567336" cy="256185"/>
            </a:xfrm>
            <a:prstGeom prst="rect">
              <a:avLst/>
            </a:prstGeom>
          </p:spPr>
          <p:txBody>
            <a:bodyPr anchor="t" rtlCol="false" tIns="0" lIns="0" bIns="0" rIns="0">
              <a:spAutoFit/>
            </a:bodyPr>
            <a:lstStyle/>
            <a:p>
              <a:pPr algn="ctr">
                <a:lnSpc>
                  <a:spcPts val="1655"/>
                </a:lnSpc>
              </a:pPr>
              <a:r>
                <a:rPr lang="en-US" sz="1182">
                  <a:solidFill>
                    <a:srgbClr val="000000"/>
                  </a:solidFill>
                  <a:latin typeface="Canva Sans"/>
                </a:rPr>
                <a:t>+VCC </a:t>
              </a:r>
            </a:p>
          </p:txBody>
        </p:sp>
        <p:sp>
          <p:nvSpPr>
            <p:cNvPr name="TextBox 49" id="49"/>
            <p:cNvSpPr txBox="true"/>
            <p:nvPr/>
          </p:nvSpPr>
          <p:spPr>
            <a:xfrm rot="0">
              <a:off x="691765" y="2159547"/>
              <a:ext cx="518028" cy="236652"/>
            </a:xfrm>
            <a:prstGeom prst="rect">
              <a:avLst/>
            </a:prstGeom>
          </p:spPr>
          <p:txBody>
            <a:bodyPr anchor="t" rtlCol="false" tIns="0" lIns="0" bIns="0" rIns="0">
              <a:spAutoFit/>
            </a:bodyPr>
            <a:lstStyle/>
            <a:p>
              <a:pPr algn="ctr">
                <a:lnSpc>
                  <a:spcPts val="1591"/>
                </a:lnSpc>
              </a:pPr>
              <a:r>
                <a:rPr lang="en-US" sz="1136">
                  <a:solidFill>
                    <a:srgbClr val="000000"/>
                  </a:solidFill>
                  <a:latin typeface="Canva Sans"/>
                </a:rPr>
                <a:t>-VCC </a:t>
              </a:r>
            </a:p>
          </p:txBody>
        </p:sp>
        <p:sp>
          <p:nvSpPr>
            <p:cNvPr name="TextBox 50" id="50"/>
            <p:cNvSpPr txBox="true"/>
            <p:nvPr/>
          </p:nvSpPr>
          <p:spPr>
            <a:xfrm rot="0">
              <a:off x="663773" y="2913308"/>
              <a:ext cx="545456" cy="236652"/>
            </a:xfrm>
            <a:prstGeom prst="rect">
              <a:avLst/>
            </a:prstGeom>
          </p:spPr>
          <p:txBody>
            <a:bodyPr anchor="t" rtlCol="false" tIns="0" lIns="0" bIns="0" rIns="0">
              <a:spAutoFit/>
            </a:bodyPr>
            <a:lstStyle/>
            <a:p>
              <a:pPr algn="ctr">
                <a:lnSpc>
                  <a:spcPts val="1591"/>
                </a:lnSpc>
              </a:pPr>
              <a:r>
                <a:rPr lang="en-US" sz="1136">
                  <a:solidFill>
                    <a:srgbClr val="000000"/>
                  </a:solidFill>
                  <a:latin typeface="Canva Sans"/>
                </a:rPr>
                <a:t>+VCC </a:t>
              </a:r>
            </a:p>
          </p:txBody>
        </p:sp>
        <p:sp>
          <p:nvSpPr>
            <p:cNvPr name="TextBox 51" id="51"/>
            <p:cNvSpPr txBox="true"/>
            <p:nvPr/>
          </p:nvSpPr>
          <p:spPr>
            <a:xfrm rot="0">
              <a:off x="677487" y="4565281"/>
              <a:ext cx="518028" cy="236652"/>
            </a:xfrm>
            <a:prstGeom prst="rect">
              <a:avLst/>
            </a:prstGeom>
          </p:spPr>
          <p:txBody>
            <a:bodyPr anchor="t" rtlCol="false" tIns="0" lIns="0" bIns="0" rIns="0">
              <a:spAutoFit/>
            </a:bodyPr>
            <a:lstStyle/>
            <a:p>
              <a:pPr algn="ctr">
                <a:lnSpc>
                  <a:spcPts val="1591"/>
                </a:lnSpc>
              </a:pPr>
              <a:r>
                <a:rPr lang="en-US" sz="1136">
                  <a:solidFill>
                    <a:srgbClr val="000000"/>
                  </a:solidFill>
                  <a:latin typeface="Canva Sans"/>
                </a:rPr>
                <a:t>-VCC </a:t>
              </a:r>
            </a:p>
          </p:txBody>
        </p:sp>
        <p:sp>
          <p:nvSpPr>
            <p:cNvPr name="TextBox 52" id="52"/>
            <p:cNvSpPr txBox="true"/>
            <p:nvPr/>
          </p:nvSpPr>
          <p:spPr>
            <a:xfrm rot="0">
              <a:off x="30459" y="1248508"/>
              <a:ext cx="1305667" cy="236651"/>
            </a:xfrm>
            <a:prstGeom prst="rect">
              <a:avLst/>
            </a:prstGeom>
          </p:spPr>
          <p:txBody>
            <a:bodyPr anchor="t" rtlCol="false" tIns="0" lIns="0" bIns="0" rIns="0">
              <a:spAutoFit/>
            </a:bodyPr>
            <a:lstStyle/>
            <a:p>
              <a:pPr algn="ctr">
                <a:lnSpc>
                  <a:spcPts val="1591"/>
                </a:lnSpc>
              </a:pPr>
              <a:r>
                <a:rPr lang="en-US" sz="1136">
                  <a:solidFill>
                    <a:srgbClr val="000000"/>
                  </a:solidFill>
                  <a:latin typeface="Canva Sans Bold"/>
                </a:rPr>
                <a:t>Motor R</a:t>
              </a:r>
            </a:p>
          </p:txBody>
        </p:sp>
        <p:sp>
          <p:nvSpPr>
            <p:cNvPr name="TextBox 53" id="53"/>
            <p:cNvSpPr txBox="true"/>
            <p:nvPr/>
          </p:nvSpPr>
          <p:spPr>
            <a:xfrm rot="0">
              <a:off x="0" y="3672622"/>
              <a:ext cx="1305667" cy="236651"/>
            </a:xfrm>
            <a:prstGeom prst="rect">
              <a:avLst/>
            </a:prstGeom>
          </p:spPr>
          <p:txBody>
            <a:bodyPr anchor="t" rtlCol="false" tIns="0" lIns="0" bIns="0" rIns="0">
              <a:spAutoFit/>
            </a:bodyPr>
            <a:lstStyle/>
            <a:p>
              <a:pPr algn="ctr">
                <a:lnSpc>
                  <a:spcPts val="1591"/>
                </a:lnSpc>
              </a:pPr>
              <a:r>
                <a:rPr lang="en-US" sz="1136">
                  <a:solidFill>
                    <a:srgbClr val="000000"/>
                  </a:solidFill>
                  <a:latin typeface="Canva Sans Bold"/>
                </a:rPr>
                <a:t>Motor L</a:t>
              </a:r>
            </a:p>
          </p:txBody>
        </p:sp>
        <p:sp>
          <p:nvSpPr>
            <p:cNvPr name="Freeform 54" id="54"/>
            <p:cNvSpPr/>
            <p:nvPr/>
          </p:nvSpPr>
          <p:spPr>
            <a:xfrm flipH="true" flipV="true" rot="5400000">
              <a:off x="5705828" y="4299949"/>
              <a:ext cx="192848" cy="1683594"/>
            </a:xfrm>
            <a:custGeom>
              <a:avLst/>
              <a:gdLst/>
              <a:ahLst/>
              <a:cxnLst/>
              <a:rect r="r" b="b" t="t" l="l"/>
              <a:pathLst>
                <a:path h="1683594" w="192848">
                  <a:moveTo>
                    <a:pt x="192848" y="1683594"/>
                  </a:moveTo>
                  <a:lnTo>
                    <a:pt x="0" y="1683594"/>
                  </a:lnTo>
                  <a:lnTo>
                    <a:pt x="0" y="0"/>
                  </a:lnTo>
                  <a:lnTo>
                    <a:pt x="192848" y="0"/>
                  </a:lnTo>
                  <a:lnTo>
                    <a:pt x="192848" y="168359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5" id="55"/>
            <p:cNvSpPr/>
            <p:nvPr/>
          </p:nvSpPr>
          <p:spPr>
            <a:xfrm flipH="true" flipV="true" rot="5400000">
              <a:off x="3897949" y="4299949"/>
              <a:ext cx="192848" cy="1683594"/>
            </a:xfrm>
            <a:custGeom>
              <a:avLst/>
              <a:gdLst/>
              <a:ahLst/>
              <a:cxnLst/>
              <a:rect r="r" b="b" t="t" l="l"/>
              <a:pathLst>
                <a:path h="1683594" w="192848">
                  <a:moveTo>
                    <a:pt x="192848" y="1683594"/>
                  </a:moveTo>
                  <a:lnTo>
                    <a:pt x="0" y="1683594"/>
                  </a:lnTo>
                  <a:lnTo>
                    <a:pt x="0" y="0"/>
                  </a:lnTo>
                  <a:lnTo>
                    <a:pt x="192848" y="0"/>
                  </a:lnTo>
                  <a:lnTo>
                    <a:pt x="192848" y="168359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6" id="56"/>
            <p:cNvSpPr/>
            <p:nvPr/>
          </p:nvSpPr>
          <p:spPr>
            <a:xfrm flipH="true" flipV="true" rot="5400000">
              <a:off x="7480157" y="4299949"/>
              <a:ext cx="192848" cy="1683594"/>
            </a:xfrm>
            <a:custGeom>
              <a:avLst/>
              <a:gdLst/>
              <a:ahLst/>
              <a:cxnLst/>
              <a:rect r="r" b="b" t="t" l="l"/>
              <a:pathLst>
                <a:path h="1683594" w="192848">
                  <a:moveTo>
                    <a:pt x="192848" y="1683594"/>
                  </a:moveTo>
                  <a:lnTo>
                    <a:pt x="0" y="1683594"/>
                  </a:lnTo>
                  <a:lnTo>
                    <a:pt x="0" y="0"/>
                  </a:lnTo>
                  <a:lnTo>
                    <a:pt x="192848" y="0"/>
                  </a:lnTo>
                  <a:lnTo>
                    <a:pt x="192848" y="1683594"/>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7" id="57"/>
          <p:cNvGrpSpPr/>
          <p:nvPr/>
        </p:nvGrpSpPr>
        <p:grpSpPr>
          <a:xfrm rot="0">
            <a:off x="1099053" y="2007144"/>
            <a:ext cx="3613419" cy="574891"/>
            <a:chOff x="0" y="0"/>
            <a:chExt cx="951682" cy="151412"/>
          </a:xfrm>
        </p:grpSpPr>
        <p:sp>
          <p:nvSpPr>
            <p:cNvPr name="Freeform 58" id="58"/>
            <p:cNvSpPr/>
            <p:nvPr/>
          </p:nvSpPr>
          <p:spPr>
            <a:xfrm flipH="false" flipV="false" rot="0">
              <a:off x="0" y="0"/>
              <a:ext cx="951682" cy="151412"/>
            </a:xfrm>
            <a:custGeom>
              <a:avLst/>
              <a:gdLst/>
              <a:ahLst/>
              <a:cxnLst/>
              <a:rect r="r" b="b" t="t" l="l"/>
              <a:pathLst>
                <a:path h="151412" w="951682">
                  <a:moveTo>
                    <a:pt x="0" y="0"/>
                  </a:moveTo>
                  <a:lnTo>
                    <a:pt x="951682" y="0"/>
                  </a:lnTo>
                  <a:lnTo>
                    <a:pt x="951682" y="151412"/>
                  </a:lnTo>
                  <a:lnTo>
                    <a:pt x="0" y="151412"/>
                  </a:lnTo>
                  <a:close/>
                </a:path>
              </a:pathLst>
            </a:custGeom>
            <a:solidFill>
              <a:srgbClr val="000000">
                <a:alpha val="0"/>
              </a:srgbClr>
            </a:solidFill>
            <a:ln w="38100" cap="sq">
              <a:solidFill>
                <a:srgbClr val="000000"/>
              </a:solidFill>
              <a:prstDash val="solid"/>
              <a:miter/>
            </a:ln>
          </p:spPr>
        </p:sp>
        <p:sp>
          <p:nvSpPr>
            <p:cNvPr name="TextBox 59" id="59"/>
            <p:cNvSpPr txBox="true"/>
            <p:nvPr/>
          </p:nvSpPr>
          <p:spPr>
            <a:xfrm>
              <a:off x="0" y="-47625"/>
              <a:ext cx="951682" cy="199037"/>
            </a:xfrm>
            <a:prstGeom prst="rect">
              <a:avLst/>
            </a:prstGeom>
          </p:spPr>
          <p:txBody>
            <a:bodyPr anchor="ctr" rtlCol="false" tIns="50800" lIns="50800" bIns="50800" rIns="50800"/>
            <a:lstStyle/>
            <a:p>
              <a:pPr algn="ctr">
                <a:lnSpc>
                  <a:spcPts val="2659"/>
                </a:lnSpc>
              </a:pPr>
            </a:p>
          </p:txBody>
        </p:sp>
      </p:grpSp>
      <p:sp>
        <p:nvSpPr>
          <p:cNvPr name="TextBox 60" id="60"/>
          <p:cNvSpPr txBox="true"/>
          <p:nvPr/>
        </p:nvSpPr>
        <p:spPr>
          <a:xfrm rot="0">
            <a:off x="9577588" y="2031019"/>
            <a:ext cx="3359919" cy="482219"/>
          </a:xfrm>
          <a:prstGeom prst="rect">
            <a:avLst/>
          </a:prstGeom>
        </p:spPr>
        <p:txBody>
          <a:bodyPr anchor="t" rtlCol="false" tIns="0" lIns="0" bIns="0" rIns="0">
            <a:spAutoFit/>
          </a:bodyPr>
          <a:lstStyle/>
          <a:p>
            <a:pPr algn="ctr">
              <a:lnSpc>
                <a:spcPts val="3930"/>
              </a:lnSpc>
            </a:pPr>
            <a:r>
              <a:rPr lang="en-US" sz="2807">
                <a:solidFill>
                  <a:srgbClr val="000000"/>
                </a:solidFill>
                <a:latin typeface="Canva Sans Bold"/>
              </a:rPr>
              <a:t>Receiver Side</a:t>
            </a:r>
          </a:p>
        </p:txBody>
      </p:sp>
      <p:grpSp>
        <p:nvGrpSpPr>
          <p:cNvPr name="Group 61" id="61"/>
          <p:cNvGrpSpPr/>
          <p:nvPr/>
        </p:nvGrpSpPr>
        <p:grpSpPr>
          <a:xfrm rot="0">
            <a:off x="9403890" y="2007144"/>
            <a:ext cx="3613419" cy="574891"/>
            <a:chOff x="0" y="0"/>
            <a:chExt cx="951682" cy="151412"/>
          </a:xfrm>
        </p:grpSpPr>
        <p:sp>
          <p:nvSpPr>
            <p:cNvPr name="Freeform 62" id="62"/>
            <p:cNvSpPr/>
            <p:nvPr/>
          </p:nvSpPr>
          <p:spPr>
            <a:xfrm flipH="false" flipV="false" rot="0">
              <a:off x="0" y="0"/>
              <a:ext cx="951682" cy="151412"/>
            </a:xfrm>
            <a:custGeom>
              <a:avLst/>
              <a:gdLst/>
              <a:ahLst/>
              <a:cxnLst/>
              <a:rect r="r" b="b" t="t" l="l"/>
              <a:pathLst>
                <a:path h="151412" w="951682">
                  <a:moveTo>
                    <a:pt x="0" y="0"/>
                  </a:moveTo>
                  <a:lnTo>
                    <a:pt x="951682" y="0"/>
                  </a:lnTo>
                  <a:lnTo>
                    <a:pt x="951682" y="151412"/>
                  </a:lnTo>
                  <a:lnTo>
                    <a:pt x="0" y="151412"/>
                  </a:lnTo>
                  <a:close/>
                </a:path>
              </a:pathLst>
            </a:custGeom>
            <a:solidFill>
              <a:srgbClr val="000000">
                <a:alpha val="0"/>
              </a:srgbClr>
            </a:solidFill>
            <a:ln w="38100" cap="sq">
              <a:solidFill>
                <a:srgbClr val="000000"/>
              </a:solidFill>
              <a:prstDash val="solid"/>
              <a:miter/>
            </a:ln>
          </p:spPr>
        </p:sp>
        <p:sp>
          <p:nvSpPr>
            <p:cNvPr name="TextBox 63" id="63"/>
            <p:cNvSpPr txBox="true"/>
            <p:nvPr/>
          </p:nvSpPr>
          <p:spPr>
            <a:xfrm>
              <a:off x="0" y="-47625"/>
              <a:ext cx="951682" cy="199037"/>
            </a:xfrm>
            <a:prstGeom prst="rect">
              <a:avLst/>
            </a:prstGeom>
          </p:spPr>
          <p:txBody>
            <a:bodyPr anchor="ctr" rtlCol="false" tIns="50800" lIns="50800" bIns="50800" rIns="50800"/>
            <a:lstStyle/>
            <a:p>
              <a:pPr algn="ctr">
                <a:lnSpc>
                  <a:spcPts val="2659"/>
                </a:lnSpc>
              </a:pPr>
            </a:p>
          </p:txBody>
        </p:sp>
      </p:grpSp>
      <p:sp>
        <p:nvSpPr>
          <p:cNvPr name="Freeform 64" id="64"/>
          <p:cNvSpPr/>
          <p:nvPr/>
        </p:nvSpPr>
        <p:spPr>
          <a:xfrm flipH="false" flipV="false" rot="0">
            <a:off x="752590" y="4124510"/>
            <a:ext cx="4306343" cy="4771212"/>
          </a:xfrm>
          <a:custGeom>
            <a:avLst/>
            <a:gdLst/>
            <a:ahLst/>
            <a:cxnLst/>
            <a:rect r="r" b="b" t="t" l="l"/>
            <a:pathLst>
              <a:path h="4771212" w="4306343">
                <a:moveTo>
                  <a:pt x="0" y="0"/>
                </a:moveTo>
                <a:lnTo>
                  <a:pt x="4306344" y="0"/>
                </a:lnTo>
                <a:lnTo>
                  <a:pt x="4306344" y="4771212"/>
                </a:lnTo>
                <a:lnTo>
                  <a:pt x="0" y="4771212"/>
                </a:lnTo>
                <a:lnTo>
                  <a:pt x="0" y="0"/>
                </a:lnTo>
                <a:close/>
              </a:path>
            </a:pathLst>
          </a:custGeom>
          <a:blipFill>
            <a:blip r:embed="rId6"/>
            <a:stretch>
              <a:fillRect l="0" t="0" r="-100000" b="0"/>
            </a:stretch>
          </a:blipFill>
        </p:spPr>
      </p:sp>
      <p:sp>
        <p:nvSpPr>
          <p:cNvPr name="TextBox 65" id="65"/>
          <p:cNvSpPr txBox="true"/>
          <p:nvPr/>
        </p:nvSpPr>
        <p:spPr>
          <a:xfrm rot="0">
            <a:off x="1369960" y="2025010"/>
            <a:ext cx="3051303" cy="482219"/>
          </a:xfrm>
          <a:prstGeom prst="rect">
            <a:avLst/>
          </a:prstGeom>
        </p:spPr>
        <p:txBody>
          <a:bodyPr anchor="t" rtlCol="false" tIns="0" lIns="0" bIns="0" rIns="0">
            <a:spAutoFit/>
          </a:bodyPr>
          <a:lstStyle/>
          <a:p>
            <a:pPr algn="ctr">
              <a:lnSpc>
                <a:spcPts val="3930"/>
              </a:lnSpc>
            </a:pPr>
            <a:r>
              <a:rPr lang="en-US" sz="2807">
                <a:solidFill>
                  <a:srgbClr val="000000"/>
                </a:solidFill>
                <a:latin typeface="Canva Sans Bold"/>
              </a:rPr>
              <a:t>Transmitter Side</a:t>
            </a:r>
          </a:p>
        </p:txBody>
      </p:sp>
      <p:sp>
        <p:nvSpPr>
          <p:cNvPr name="TextBox 66" id="66"/>
          <p:cNvSpPr txBox="true"/>
          <p:nvPr/>
        </p:nvSpPr>
        <p:spPr>
          <a:xfrm rot="0">
            <a:off x="11523223" y="3038660"/>
            <a:ext cx="3940671" cy="504825"/>
          </a:xfrm>
          <a:prstGeom prst="rect">
            <a:avLst/>
          </a:prstGeom>
        </p:spPr>
        <p:txBody>
          <a:bodyPr anchor="t" rtlCol="false" tIns="0" lIns="0" bIns="0" rIns="0">
            <a:spAutoFit/>
          </a:bodyPr>
          <a:lstStyle/>
          <a:p>
            <a:pPr algn="ctr">
              <a:lnSpc>
                <a:spcPts val="4199"/>
              </a:lnSpc>
            </a:pPr>
            <a:r>
              <a:rPr lang="en-US" sz="2999">
                <a:solidFill>
                  <a:srgbClr val="000000"/>
                </a:solidFill>
                <a:latin typeface="Alatsi"/>
              </a:rPr>
              <a:t>MOTOR DRIVER’S OUPUT</a:t>
            </a:r>
          </a:p>
        </p:txBody>
      </p:sp>
      <p:sp>
        <p:nvSpPr>
          <p:cNvPr name="TextBox 67" id="67"/>
          <p:cNvSpPr txBox="true"/>
          <p:nvPr/>
        </p:nvSpPr>
        <p:spPr>
          <a:xfrm rot="0">
            <a:off x="1028700" y="3038660"/>
            <a:ext cx="3946922" cy="504825"/>
          </a:xfrm>
          <a:prstGeom prst="rect">
            <a:avLst/>
          </a:prstGeom>
        </p:spPr>
        <p:txBody>
          <a:bodyPr anchor="t" rtlCol="false" tIns="0" lIns="0" bIns="0" rIns="0">
            <a:spAutoFit/>
          </a:bodyPr>
          <a:lstStyle/>
          <a:p>
            <a:pPr algn="ctr">
              <a:lnSpc>
                <a:spcPts val="4199"/>
              </a:lnSpc>
            </a:pPr>
            <a:r>
              <a:rPr lang="en-US" sz="2999">
                <a:solidFill>
                  <a:srgbClr val="000000"/>
                </a:solidFill>
                <a:latin typeface="Alatsi"/>
              </a:rPr>
              <a:t>IMU SENSOR READINGS   </a:t>
            </a:r>
          </a:p>
        </p:txBody>
      </p:sp>
      <p:sp>
        <p:nvSpPr>
          <p:cNvPr name="TextBox 68" id="68"/>
          <p:cNvSpPr txBox="true"/>
          <p:nvPr/>
        </p:nvSpPr>
        <p:spPr>
          <a:xfrm rot="0">
            <a:off x="6136088" y="3038660"/>
            <a:ext cx="4609579" cy="504825"/>
          </a:xfrm>
          <a:prstGeom prst="rect">
            <a:avLst/>
          </a:prstGeom>
        </p:spPr>
        <p:txBody>
          <a:bodyPr anchor="t" rtlCol="false" tIns="0" lIns="0" bIns="0" rIns="0">
            <a:spAutoFit/>
          </a:bodyPr>
          <a:lstStyle/>
          <a:p>
            <a:pPr algn="ctr">
              <a:lnSpc>
                <a:spcPts val="4199"/>
              </a:lnSpc>
            </a:pPr>
            <a:r>
              <a:rPr lang="en-US" sz="2999">
                <a:solidFill>
                  <a:srgbClr val="000000"/>
                </a:solidFill>
                <a:latin typeface="Alatsi"/>
              </a:rPr>
              <a:t>Ultrasonic Sensor READINGS</a:t>
            </a:r>
          </a:p>
        </p:txBody>
      </p:sp>
      <p:sp>
        <p:nvSpPr>
          <p:cNvPr name="Freeform 69" id="69"/>
          <p:cNvSpPr/>
          <p:nvPr/>
        </p:nvSpPr>
        <p:spPr>
          <a:xfrm flipH="false" flipV="false" rot="0">
            <a:off x="6103965" y="4124510"/>
            <a:ext cx="4255369" cy="4771212"/>
          </a:xfrm>
          <a:custGeom>
            <a:avLst/>
            <a:gdLst/>
            <a:ahLst/>
            <a:cxnLst/>
            <a:rect r="r" b="b" t="t" l="l"/>
            <a:pathLst>
              <a:path h="4771212" w="4255369">
                <a:moveTo>
                  <a:pt x="0" y="0"/>
                </a:moveTo>
                <a:lnTo>
                  <a:pt x="4255369" y="0"/>
                </a:lnTo>
                <a:lnTo>
                  <a:pt x="4255369" y="4771212"/>
                </a:lnTo>
                <a:lnTo>
                  <a:pt x="0" y="4771212"/>
                </a:lnTo>
                <a:lnTo>
                  <a:pt x="0" y="0"/>
                </a:lnTo>
                <a:close/>
              </a:path>
            </a:pathLst>
          </a:custGeom>
          <a:blipFill>
            <a:blip r:embed="rId6"/>
            <a:stretch>
              <a:fillRect l="-102395"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904875"/>
            <a:ext cx="16230600"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LIMITATIONS &amp; FUTURE SCOPE</a:t>
            </a:r>
          </a:p>
        </p:txBody>
      </p:sp>
      <p:grpSp>
        <p:nvGrpSpPr>
          <p:cNvPr name="Group 3" id="3"/>
          <p:cNvGrpSpPr/>
          <p:nvPr/>
        </p:nvGrpSpPr>
        <p:grpSpPr>
          <a:xfrm rot="0">
            <a:off x="1704735" y="2876241"/>
            <a:ext cx="1105361" cy="11053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04735" y="2950363"/>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1</a:t>
            </a:r>
          </a:p>
        </p:txBody>
      </p:sp>
      <p:grpSp>
        <p:nvGrpSpPr>
          <p:cNvPr name="Group 7" id="7"/>
          <p:cNvGrpSpPr/>
          <p:nvPr/>
        </p:nvGrpSpPr>
        <p:grpSpPr>
          <a:xfrm rot="0">
            <a:off x="1704735" y="5369591"/>
            <a:ext cx="1105361" cy="110536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04735" y="5443713"/>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2</a:t>
            </a:r>
          </a:p>
        </p:txBody>
      </p:sp>
      <p:grpSp>
        <p:nvGrpSpPr>
          <p:cNvPr name="Group 11" id="11"/>
          <p:cNvGrpSpPr/>
          <p:nvPr/>
        </p:nvGrpSpPr>
        <p:grpSpPr>
          <a:xfrm rot="0">
            <a:off x="1742835" y="7405893"/>
            <a:ext cx="1105361" cy="11053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742835" y="7480015"/>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3</a:t>
            </a:r>
          </a:p>
        </p:txBody>
      </p:sp>
      <p:sp>
        <p:nvSpPr>
          <p:cNvPr name="TextBox 15" id="15"/>
          <p:cNvSpPr txBox="true"/>
          <p:nvPr/>
        </p:nvSpPr>
        <p:spPr>
          <a:xfrm rot="0">
            <a:off x="2988508" y="2812232"/>
            <a:ext cx="14232692" cy="1624218"/>
          </a:xfrm>
          <a:prstGeom prst="rect">
            <a:avLst/>
          </a:prstGeom>
        </p:spPr>
        <p:txBody>
          <a:bodyPr anchor="t" rtlCol="false" tIns="0" lIns="0" bIns="0" rIns="0">
            <a:spAutoFit/>
          </a:bodyPr>
          <a:lstStyle/>
          <a:p>
            <a:pPr algn="l">
              <a:lnSpc>
                <a:spcPts val="4322"/>
              </a:lnSpc>
            </a:pPr>
            <a:r>
              <a:rPr lang="en-US" sz="3087">
                <a:solidFill>
                  <a:srgbClr val="000000"/>
                </a:solidFill>
                <a:latin typeface="Alatsi Bold"/>
              </a:rPr>
              <a:t>Accuracy and Sensitivity: Ensuring precise translation of hand gestures into desired movements and also expanding output motor driver voltage values according to the degree of rotation instead of taking constant value .</a:t>
            </a:r>
          </a:p>
        </p:txBody>
      </p:sp>
      <p:sp>
        <p:nvSpPr>
          <p:cNvPr name="TextBox 16" id="16"/>
          <p:cNvSpPr txBox="true"/>
          <p:nvPr/>
        </p:nvSpPr>
        <p:spPr>
          <a:xfrm rot="0">
            <a:off x="2988508" y="5076825"/>
            <a:ext cx="14232692" cy="1624218"/>
          </a:xfrm>
          <a:prstGeom prst="rect">
            <a:avLst/>
          </a:prstGeom>
        </p:spPr>
        <p:txBody>
          <a:bodyPr anchor="t" rtlCol="false" tIns="0" lIns="0" bIns="0" rIns="0">
            <a:spAutoFit/>
          </a:bodyPr>
          <a:lstStyle/>
          <a:p>
            <a:pPr algn="l">
              <a:lnSpc>
                <a:spcPts val="4322"/>
              </a:lnSpc>
            </a:pPr>
            <a:r>
              <a:rPr lang="en-US" sz="3087">
                <a:solidFill>
                  <a:srgbClr val="000000"/>
                </a:solidFill>
                <a:latin typeface="Alatsi Bold"/>
              </a:rPr>
              <a:t>Range of Motion: Defining comfortable and user-friendly hand movements for each command while also expanding the variety of gestures to allow for a broader range of specific tasks.</a:t>
            </a:r>
          </a:p>
        </p:txBody>
      </p:sp>
      <p:sp>
        <p:nvSpPr>
          <p:cNvPr name="TextBox 17" id="17"/>
          <p:cNvSpPr txBox="true"/>
          <p:nvPr/>
        </p:nvSpPr>
        <p:spPr>
          <a:xfrm rot="0">
            <a:off x="3026608" y="7339218"/>
            <a:ext cx="14232692" cy="1624218"/>
          </a:xfrm>
          <a:prstGeom prst="rect">
            <a:avLst/>
          </a:prstGeom>
        </p:spPr>
        <p:txBody>
          <a:bodyPr anchor="t" rtlCol="false" tIns="0" lIns="0" bIns="0" rIns="0">
            <a:spAutoFit/>
          </a:bodyPr>
          <a:lstStyle/>
          <a:p>
            <a:pPr algn="l">
              <a:lnSpc>
                <a:spcPts val="4322"/>
              </a:lnSpc>
            </a:pPr>
            <a:r>
              <a:rPr lang="en-US" sz="3087">
                <a:solidFill>
                  <a:srgbClr val="000000"/>
                </a:solidFill>
                <a:latin typeface="Alatsi Bold"/>
              </a:rPr>
              <a:t>Wireless Reliability: Maintaining consistent and reliable communication between the controller and the robot car.</a:t>
            </a:r>
          </a:p>
          <a:p>
            <a:pPr algn="l">
              <a:lnSpc>
                <a:spcPts val="4322"/>
              </a:lnSpc>
            </a:pPr>
          </a:p>
        </p:txBody>
      </p:sp>
      <p:grpSp>
        <p:nvGrpSpPr>
          <p:cNvPr name="Group 18" id="18"/>
          <p:cNvGrpSpPr/>
          <p:nvPr/>
        </p:nvGrpSpPr>
        <p:grpSpPr>
          <a:xfrm rot="0">
            <a:off x="627362" y="0"/>
            <a:ext cx="937061" cy="10287000"/>
            <a:chOff x="0" y="0"/>
            <a:chExt cx="246798" cy="2709333"/>
          </a:xfrm>
        </p:grpSpPr>
        <p:sp>
          <p:nvSpPr>
            <p:cNvPr name="Freeform 19" id="19"/>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20" id="20"/>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BHU | 2024</a:t>
            </a:r>
          </a:p>
        </p:txBody>
      </p:sp>
      <p:sp>
        <p:nvSpPr>
          <p:cNvPr name="AutoShape 22" id="22"/>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3" id="23"/>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4" id="24"/>
          <p:cNvGrpSpPr/>
          <p:nvPr/>
        </p:nvGrpSpPr>
        <p:grpSpPr>
          <a:xfrm rot="0">
            <a:off x="15859155" y="0"/>
            <a:ext cx="1562612" cy="1673225"/>
            <a:chOff x="0" y="0"/>
            <a:chExt cx="2083482" cy="2230967"/>
          </a:xfrm>
        </p:grpSpPr>
        <p:grpSp>
          <p:nvGrpSpPr>
            <p:cNvPr name="Group 25" id="25"/>
            <p:cNvGrpSpPr/>
            <p:nvPr/>
          </p:nvGrpSpPr>
          <p:grpSpPr>
            <a:xfrm rot="0">
              <a:off x="75599" y="0"/>
              <a:ext cx="1932284" cy="2230967"/>
              <a:chOff x="0" y="0"/>
              <a:chExt cx="703982" cy="812800"/>
            </a:xfrm>
          </p:grpSpPr>
          <p:sp>
            <p:nvSpPr>
              <p:cNvPr name="Freeform 26" id="2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7" id="2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Freeform 29" id="29"/>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2" id="12"/>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5915855" y="0"/>
            <a:ext cx="1449213" cy="1673225"/>
            <a:chOff x="0" y="0"/>
            <a:chExt cx="703982" cy="812800"/>
          </a:xfrm>
        </p:grpSpPr>
        <p:sp>
          <p:nvSpPr>
            <p:cNvPr name="Freeform 15" id="1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6" id="1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5859155" y="299611"/>
            <a:ext cx="1562612" cy="959703"/>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9</a:t>
            </a:r>
          </a:p>
        </p:txBody>
      </p:sp>
      <p:sp>
        <p:nvSpPr>
          <p:cNvPr name="TextBox 18" id="18"/>
          <p:cNvSpPr txBox="true"/>
          <p:nvPr/>
        </p:nvSpPr>
        <p:spPr>
          <a:xfrm rot="0">
            <a:off x="1028700" y="447675"/>
            <a:ext cx="16230600"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atsi Bold"/>
              </a:rPr>
              <a:t>REFERENCES</a:t>
            </a:r>
          </a:p>
        </p:txBody>
      </p:sp>
      <p:sp>
        <p:nvSpPr>
          <p:cNvPr name="TextBox 19" id="19"/>
          <p:cNvSpPr txBox="true"/>
          <p:nvPr/>
        </p:nvSpPr>
        <p:spPr>
          <a:xfrm rot="0">
            <a:off x="4373160" y="2125661"/>
            <a:ext cx="13267491" cy="7011670"/>
          </a:xfrm>
          <a:prstGeom prst="rect">
            <a:avLst/>
          </a:prstGeom>
        </p:spPr>
        <p:txBody>
          <a:bodyPr anchor="t" rtlCol="false" tIns="0" lIns="0" bIns="0" rIns="0">
            <a:spAutoFit/>
          </a:bodyPr>
          <a:lstStyle/>
          <a:p>
            <a:pPr algn="just">
              <a:lnSpc>
                <a:spcPts val="3079"/>
              </a:lnSpc>
            </a:pPr>
            <a:r>
              <a:rPr lang="en-US" sz="2199">
                <a:solidFill>
                  <a:srgbClr val="000000"/>
                </a:solidFill>
                <a:latin typeface="Canva Sans"/>
              </a:rPr>
              <a:t>1. Daud, A. “Hand Gesture Based Robotic Mobile Loader Submission Form for Final-Year,” 2014.</a:t>
            </a:r>
          </a:p>
          <a:p>
            <a:pPr algn="just">
              <a:lnSpc>
                <a:spcPts val="3079"/>
              </a:lnSpc>
            </a:pPr>
            <a:r>
              <a:rPr lang="en-US" sz="2199">
                <a:solidFill>
                  <a:srgbClr val="000000"/>
                </a:solidFill>
                <a:latin typeface="Canva Sans"/>
              </a:rPr>
              <a:t>2. Mishra, A. and Malhotra, S. “Design of Hand Glove for Wireless Gesture Control of Robot,” Int. J. Pure Appl. Math., vol. 114, no. 8, pp. 69–79, 2017.</a:t>
            </a:r>
          </a:p>
          <a:p>
            <a:pPr algn="just">
              <a:lnSpc>
                <a:spcPts val="3079"/>
              </a:lnSpc>
            </a:pPr>
            <a:r>
              <a:rPr lang="en-US" sz="2199">
                <a:solidFill>
                  <a:srgbClr val="000000"/>
                </a:solidFill>
                <a:latin typeface="Canva Sans"/>
              </a:rPr>
              <a:t>3. Krishna, B. S. B. V. and Rao, P. M. “Implementation of Two Wheeled Self Balancing Platform,” pp. 1237–1241, 2016.</a:t>
            </a:r>
          </a:p>
          <a:p>
            <a:pPr algn="just">
              <a:lnSpc>
                <a:spcPts val="3079"/>
              </a:lnSpc>
            </a:pPr>
            <a:r>
              <a:rPr lang="en-US" sz="2199">
                <a:solidFill>
                  <a:srgbClr val="000000"/>
                </a:solidFill>
                <a:latin typeface="Canva Sans"/>
              </a:rPr>
              <a:t>4. Tangan, G. and Robot, M. “Kendali Mobil Robot Menggunakan Isyarat Tangan,” J. Electro Luceat, vol. 6, no. 2, 2020.</a:t>
            </a:r>
          </a:p>
          <a:p>
            <a:pPr algn="just">
              <a:lnSpc>
                <a:spcPts val="3079"/>
              </a:lnSpc>
            </a:pPr>
            <a:r>
              <a:rPr lang="en-US" sz="2199">
                <a:solidFill>
                  <a:srgbClr val="000000"/>
                </a:solidFill>
                <a:latin typeface="Canva Sans"/>
              </a:rPr>
              <a:t>5. Taha, I. A. and Marhoon, H. M. “Implementation of controlled robot for fire detection and extinguish to closed areas based on Arduino,” Telkomnika (Telecommunication Comput. Electron. Control., vol. 16, no. 2, pp. 654–664, 2018.</a:t>
            </a:r>
          </a:p>
          <a:p>
            <a:pPr algn="just">
              <a:lnSpc>
                <a:spcPts val="3079"/>
              </a:lnSpc>
            </a:pPr>
            <a:r>
              <a:rPr lang="en-US" sz="2199">
                <a:solidFill>
                  <a:srgbClr val="000000"/>
                </a:solidFill>
                <a:latin typeface="Canva Sans"/>
              </a:rPr>
              <a:t>6. Karam, M. “A framework for research and design of gesture-based human computer interactions,” Science (80-. )., no. November, p. 198, 2006.</a:t>
            </a:r>
          </a:p>
          <a:p>
            <a:pPr algn="just">
              <a:lnSpc>
                <a:spcPts val="3079"/>
              </a:lnSpc>
            </a:pPr>
            <a:r>
              <a:rPr lang="en-US" sz="2199">
                <a:solidFill>
                  <a:srgbClr val="000000"/>
                </a:solidFill>
                <a:latin typeface="Canva Sans"/>
              </a:rPr>
              <a:t>7. Qureshi, M. O. and Syed, R. S. “The impact of robotics on employment and motivation of employees in the service sector, with special reference to health care,” Saf. Health Work, vol. 5, no. 4, pp. 198–202, 2014.</a:t>
            </a:r>
          </a:p>
          <a:p>
            <a:pPr algn="just">
              <a:lnSpc>
                <a:spcPts val="3079"/>
              </a:lnSpc>
            </a:pPr>
            <a:r>
              <a:rPr lang="en-US" sz="2199">
                <a:solidFill>
                  <a:srgbClr val="000000"/>
                </a:solidFill>
                <a:latin typeface="Canva Sans"/>
              </a:rPr>
              <a:t>8. Sidqi, R., Rynaldo, B. R., Suroso, S. H., and Firmansyah, R. “Arduino Based Weather Monitoring Telemetry System Using NRF24L01+,” IOP Conf. Ser. Mater. Sci. Eng., vol. 336, no. 1, 2018.</a:t>
            </a:r>
          </a:p>
          <a:p>
            <a:pPr algn="just">
              <a:lnSpc>
                <a:spcPts val="30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DAGD_kaDVEk</dc:identifier>
  <dcterms:modified xsi:type="dcterms:W3CDTF">2011-08-01T06:04:30Z</dcterms:modified>
  <cp:revision>1</cp:revision>
  <dc:title>wired_tx</dc:title>
</cp:coreProperties>
</file>